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7"/>
  </p:notesMasterIdLst>
  <p:sldIdLst>
    <p:sldId id="287" r:id="rId2"/>
    <p:sldId id="263" r:id="rId3"/>
    <p:sldId id="301" r:id="rId4"/>
    <p:sldId id="302" r:id="rId5"/>
    <p:sldId id="281" r:id="rId6"/>
    <p:sldId id="309" r:id="rId7"/>
    <p:sldId id="310" r:id="rId8"/>
    <p:sldId id="268" r:id="rId9"/>
    <p:sldId id="289" r:id="rId10"/>
    <p:sldId id="288" r:id="rId11"/>
    <p:sldId id="282" r:id="rId12"/>
    <p:sldId id="306" r:id="rId13"/>
    <p:sldId id="304" r:id="rId14"/>
    <p:sldId id="307" r:id="rId15"/>
    <p:sldId id="305" r:id="rId16"/>
    <p:sldId id="308" r:id="rId17"/>
    <p:sldId id="311" r:id="rId18"/>
    <p:sldId id="279" r:id="rId19"/>
    <p:sldId id="277" r:id="rId20"/>
    <p:sldId id="269" r:id="rId21"/>
    <p:sldId id="299" r:id="rId22"/>
    <p:sldId id="271" r:id="rId23"/>
    <p:sldId id="272" r:id="rId24"/>
    <p:sldId id="300" r:id="rId25"/>
    <p:sldId id="296" r:id="rId26"/>
    <p:sldId id="273" r:id="rId27"/>
    <p:sldId id="274" r:id="rId28"/>
    <p:sldId id="275" r:id="rId29"/>
    <p:sldId id="312" r:id="rId30"/>
    <p:sldId id="313" r:id="rId31"/>
    <p:sldId id="278" r:id="rId32"/>
    <p:sldId id="292" r:id="rId33"/>
    <p:sldId id="298" r:id="rId34"/>
    <p:sldId id="283" r:id="rId35"/>
    <p:sldId id="291"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P User" initials="BU" lastIdx="1" clrIdx="0">
    <p:extLst>
      <p:ext uri="{19B8F6BF-5375-455C-9EA6-DF929625EA0E}">
        <p15:presenceInfo xmlns:p15="http://schemas.microsoft.com/office/powerpoint/2012/main" userId="BINP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8" autoAdjust="0"/>
    <p:restoredTop sz="94660"/>
  </p:normalViewPr>
  <p:slideViewPr>
    <p:cSldViewPr snapToGrid="0">
      <p:cViewPr varScale="1">
        <p:scale>
          <a:sx n="97" d="100"/>
          <a:sy n="97" d="100"/>
        </p:scale>
        <p:origin x="210" y="84"/>
      </p:cViewPr>
      <p:guideLst/>
    </p:cSldViewPr>
  </p:slideViewPr>
  <p:notesTextViewPr>
    <p:cViewPr>
      <p:scale>
        <a:sx n="1" d="1"/>
        <a:sy n="1" d="1"/>
      </p:scale>
      <p:origin x="0" y="0"/>
    </p:cViewPr>
  </p:notesTextViewPr>
  <p:notesViewPr>
    <p:cSldViewPr snapToGrid="0">
      <p:cViewPr varScale="1">
        <p:scale>
          <a:sx n="103" d="100"/>
          <a:sy n="103" d="100"/>
        </p:scale>
        <p:origin x="3048" y="3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4T05:13:52.293" idx="1">
    <p:pos x="10" y="10"/>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A31F3-7F75-4BA9-B312-025A5FD5DD8E}" type="datetimeFigureOut">
              <a:rPr lang="ru-RU" smtClean="0"/>
              <a:t>01.02.2019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28BFF-8D1E-4B79-9736-984B4E392070}" type="slidenum">
              <a:rPr lang="ru-RU" smtClean="0"/>
              <a:t>‹#›</a:t>
            </a:fld>
            <a:endParaRPr lang="ru-RU"/>
          </a:p>
        </p:txBody>
      </p:sp>
    </p:spTree>
    <p:extLst>
      <p:ext uri="{BB962C8B-B14F-4D97-AF65-F5344CB8AC3E}">
        <p14:creationId xmlns:p14="http://schemas.microsoft.com/office/powerpoint/2010/main" val="1571292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2528BFF-8D1E-4B79-9736-984B4E392070}" type="slidenum">
              <a:rPr lang="ru-RU" smtClean="0"/>
              <a:t>5</a:t>
            </a:fld>
            <a:endParaRPr lang="ru-RU"/>
          </a:p>
        </p:txBody>
      </p:sp>
    </p:spTree>
    <p:extLst>
      <p:ext uri="{BB962C8B-B14F-4D97-AF65-F5344CB8AC3E}">
        <p14:creationId xmlns:p14="http://schemas.microsoft.com/office/powerpoint/2010/main" val="265792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89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Console" panose="020B0609040504020204" pitchFamily="49" charset="0"/>
              </a:defRPr>
            </a:lvl1pPr>
            <a:lvl2pPr marL="742950" indent="-285750">
              <a:defRPr>
                <a:solidFill>
                  <a:schemeClr val="tx1"/>
                </a:solidFill>
                <a:latin typeface="Lucida Console" panose="020B0609040504020204" pitchFamily="49" charset="0"/>
              </a:defRPr>
            </a:lvl2pPr>
            <a:lvl3pPr marL="1143000" indent="-228600">
              <a:defRPr>
                <a:solidFill>
                  <a:schemeClr val="tx1"/>
                </a:solidFill>
                <a:latin typeface="Lucida Console" panose="020B0609040504020204" pitchFamily="49" charset="0"/>
              </a:defRPr>
            </a:lvl3pPr>
            <a:lvl4pPr marL="1600200" indent="-228600">
              <a:defRPr>
                <a:solidFill>
                  <a:schemeClr val="tx1"/>
                </a:solidFill>
                <a:latin typeface="Lucida Console" panose="020B0609040504020204" pitchFamily="49" charset="0"/>
              </a:defRPr>
            </a:lvl4pPr>
            <a:lvl5pPr marL="2057400" indent="-228600">
              <a:defRPr>
                <a:solidFill>
                  <a:schemeClr val="tx1"/>
                </a:solidFill>
                <a:latin typeface="Lucida Console" panose="020B0609040504020204" pitchFamily="49" charset="0"/>
              </a:defRPr>
            </a:lvl5pPr>
            <a:lvl6pPr marL="2514600" indent="-228600" eaLnBrk="0" fontAlgn="base" hangingPunct="0">
              <a:spcBef>
                <a:spcPct val="0"/>
              </a:spcBef>
              <a:spcAft>
                <a:spcPct val="0"/>
              </a:spcAft>
              <a:defRPr>
                <a:solidFill>
                  <a:schemeClr val="tx1"/>
                </a:solidFill>
                <a:latin typeface="Lucida Console" panose="020B0609040504020204" pitchFamily="49" charset="0"/>
              </a:defRPr>
            </a:lvl6pPr>
            <a:lvl7pPr marL="2971800" indent="-228600" eaLnBrk="0" fontAlgn="base" hangingPunct="0">
              <a:spcBef>
                <a:spcPct val="0"/>
              </a:spcBef>
              <a:spcAft>
                <a:spcPct val="0"/>
              </a:spcAft>
              <a:defRPr>
                <a:solidFill>
                  <a:schemeClr val="tx1"/>
                </a:solidFill>
                <a:latin typeface="Lucida Console" panose="020B0609040504020204" pitchFamily="49" charset="0"/>
              </a:defRPr>
            </a:lvl7pPr>
            <a:lvl8pPr marL="3429000" indent="-228600" eaLnBrk="0" fontAlgn="base" hangingPunct="0">
              <a:spcBef>
                <a:spcPct val="0"/>
              </a:spcBef>
              <a:spcAft>
                <a:spcPct val="0"/>
              </a:spcAft>
              <a:defRPr>
                <a:solidFill>
                  <a:schemeClr val="tx1"/>
                </a:solidFill>
                <a:latin typeface="Lucida Console" panose="020B0609040504020204" pitchFamily="49" charset="0"/>
              </a:defRPr>
            </a:lvl8pPr>
            <a:lvl9pPr marL="3886200" indent="-228600" eaLnBrk="0" fontAlgn="base" hangingPunct="0">
              <a:spcBef>
                <a:spcPct val="0"/>
              </a:spcBef>
              <a:spcAft>
                <a:spcPct val="0"/>
              </a:spcAft>
              <a:defRPr>
                <a:solidFill>
                  <a:schemeClr val="tx1"/>
                </a:solidFill>
                <a:latin typeface="Lucida Console" panose="020B0609040504020204" pitchFamily="49" charset="0"/>
              </a:defRPr>
            </a:lvl9pPr>
          </a:lstStyle>
          <a:p>
            <a:fld id="{72FAC2BC-2188-4D8F-B0BE-B7EABC7C515E}" type="slidenum">
              <a:rPr lang="ru-RU" altLang="ru-RU" smtClean="0"/>
              <a:pPr/>
              <a:t>7</a:t>
            </a:fld>
            <a:endParaRPr lang="ru-RU" altLang="ru-RU" smtClean="0"/>
          </a:p>
        </p:txBody>
      </p:sp>
    </p:spTree>
    <p:extLst>
      <p:ext uri="{BB962C8B-B14F-4D97-AF65-F5344CB8AC3E}">
        <p14:creationId xmlns:p14="http://schemas.microsoft.com/office/powerpoint/2010/main" val="76472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pPr marL="300346" indent="-300346" algn="just">
              <a:spcAft>
                <a:spcPts val="1051"/>
              </a:spcAft>
              <a:buFont typeface="Arial" panose="020B0604020202020204" pitchFamily="34" charset="0"/>
              <a:buChar char="•"/>
            </a:pPr>
            <a:r>
              <a:rPr lang="ru-RU" dirty="0">
                <a:ea typeface="Times New Roman" panose="02020603050405020304" pitchFamily="18" charset="0"/>
                <a:cs typeface="Times New Roman" panose="02020603050405020304" pitchFamily="18" charset="0"/>
              </a:rPr>
              <a:t>Указ Президента Российской Федерации от 01.12.2016 № 642 "О Стратегии научно-технологического развития Российской Федерации" (п. </a:t>
            </a:r>
            <a:r>
              <a:rPr lang="ru-RU" dirty="0" smtClean="0">
                <a:ea typeface="Times New Roman" panose="02020603050405020304" pitchFamily="18" charset="0"/>
                <a:cs typeface="Times New Roman" panose="02020603050405020304" pitchFamily="18" charset="0"/>
              </a:rPr>
              <a:t>21. </a:t>
            </a:r>
            <a:r>
              <a:rPr lang="ru-RU" dirty="0">
                <a:ea typeface="Times New Roman" panose="02020603050405020304" pitchFamily="18" charset="0"/>
                <a:cs typeface="Times New Roman" panose="02020603050405020304" pitchFamily="18" charset="0"/>
              </a:rPr>
              <a:t>п. 30 </a:t>
            </a:r>
            <a:r>
              <a:rPr lang="ru-RU" dirty="0" smtClean="0">
                <a:ea typeface="Times New Roman" panose="02020603050405020304" pitchFamily="18" charset="0"/>
                <a:cs typeface="Times New Roman" panose="02020603050405020304" pitchFamily="18" charset="0"/>
              </a:rPr>
              <a:t>г. п.32. </a:t>
            </a:r>
            <a:r>
              <a:rPr lang="ru-RU" dirty="0">
                <a:ea typeface="Times New Roman" panose="02020603050405020304" pitchFamily="18" charset="0"/>
                <a:cs typeface="Times New Roman" panose="02020603050405020304" pitchFamily="18" charset="0"/>
              </a:rPr>
              <a:t>п. 39 </a:t>
            </a:r>
            <a:r>
              <a:rPr lang="ru-RU" dirty="0" smtClean="0">
                <a:ea typeface="Times New Roman" panose="02020603050405020304" pitchFamily="18" charset="0"/>
                <a:cs typeface="Times New Roman" panose="02020603050405020304" pitchFamily="18" charset="0"/>
              </a:rPr>
              <a:t>б. </a:t>
            </a:r>
            <a:r>
              <a:rPr lang="ru-RU" dirty="0">
                <a:ea typeface="Times New Roman" panose="02020603050405020304" pitchFamily="18" charset="0"/>
                <a:cs typeface="Times New Roman" panose="02020603050405020304" pitchFamily="18" charset="0"/>
              </a:rPr>
              <a:t>п. 45).</a:t>
            </a:r>
          </a:p>
          <a:p>
            <a:pPr marL="300346" indent="-300346" algn="just">
              <a:spcAft>
                <a:spcPts val="1051"/>
              </a:spcAft>
              <a:buFont typeface="Arial" panose="020B0604020202020204" pitchFamily="34" charset="0"/>
              <a:buChar char="•"/>
            </a:pPr>
            <a:r>
              <a:rPr lang="ru-RU" dirty="0">
                <a:ea typeface="Times New Roman" panose="02020603050405020304" pitchFamily="18" charset="0"/>
                <a:cs typeface="Times New Roman" panose="02020603050405020304" pitchFamily="18" charset="0"/>
              </a:rPr>
              <a:t>Поручение Президента Российской Федерации В.В. Путина от 18 апреля 2018 года п. 1б. и п. 4.</a:t>
            </a:r>
          </a:p>
          <a:p>
            <a:pPr marL="300346" indent="-300346" algn="just">
              <a:spcAft>
                <a:spcPts val="1051"/>
              </a:spcAft>
              <a:buFont typeface="Arial" panose="020B0604020202020204" pitchFamily="34" charset="0"/>
              <a:buChar char="•"/>
            </a:pPr>
            <a:r>
              <a:rPr lang="ru-RU" dirty="0">
                <a:ea typeface="Times New Roman" panose="02020603050405020304" pitchFamily="18" charset="0"/>
                <a:cs typeface="Times New Roman" panose="02020603050405020304" pitchFamily="18" charset="0"/>
              </a:rPr>
              <a:t>Указ Президента Российской Федерации от 07.05.2018 № 204 "О национальных целях и стратегических задачах развития Российской Федерации на период до 2024 года".</a:t>
            </a:r>
          </a:p>
        </p:txBody>
      </p:sp>
      <p:sp>
        <p:nvSpPr>
          <p:cNvPr id="4" name="Номер слайда 3"/>
          <p:cNvSpPr>
            <a:spLocks noGrp="1"/>
          </p:cNvSpPr>
          <p:nvPr>
            <p:ph type="sldNum" sz="quarter" idx="10"/>
          </p:nvPr>
        </p:nvSpPr>
        <p:spPr/>
        <p:txBody>
          <a:bodyPr/>
          <a:lstStyle/>
          <a:p>
            <a:fld id="{02528BFF-8D1E-4B79-9736-984B4E392070}" type="slidenum">
              <a:rPr lang="ru-RU" smtClean="0"/>
              <a:t>10</a:t>
            </a:fld>
            <a:endParaRPr lang="ru-RU"/>
          </a:p>
        </p:txBody>
      </p:sp>
    </p:spTree>
    <p:extLst>
      <p:ext uri="{BB962C8B-B14F-4D97-AF65-F5344CB8AC3E}">
        <p14:creationId xmlns:p14="http://schemas.microsoft.com/office/powerpoint/2010/main" val="188255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10A1D70C-1DA5-469D-935C-69015F3A0EC5}" type="slidenum">
              <a:rPr lang="zh-CN" altLang="en-US" smtClean="0"/>
              <a:pPr>
                <a:defRPr/>
              </a:pPr>
              <a:t>11</a:t>
            </a:fld>
            <a:endParaRPr lang="zh-CN" altLang="en-US"/>
          </a:p>
        </p:txBody>
      </p:sp>
    </p:spTree>
    <p:extLst>
      <p:ext uri="{BB962C8B-B14F-4D97-AF65-F5344CB8AC3E}">
        <p14:creationId xmlns:p14="http://schemas.microsoft.com/office/powerpoint/2010/main" val="298152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10A1D70C-1DA5-469D-935C-69015F3A0EC5}" type="slidenum">
              <a:rPr lang="zh-CN" altLang="en-US" smtClean="0"/>
              <a:pPr>
                <a:defRPr/>
              </a:pPr>
              <a:t>17</a:t>
            </a:fld>
            <a:endParaRPr lang="zh-CN" altLang="en-US"/>
          </a:p>
        </p:txBody>
      </p:sp>
    </p:spTree>
    <p:extLst>
      <p:ext uri="{BB962C8B-B14F-4D97-AF65-F5344CB8AC3E}">
        <p14:creationId xmlns:p14="http://schemas.microsoft.com/office/powerpoint/2010/main" val="192596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E8873D8-0239-426A-9E4E-B0A2E5CD733F}" type="datetime1">
              <a:rPr lang="en-US" smtClean="0"/>
              <a:t>2/1/2019</a:t>
            </a:fld>
            <a:endParaRPr lang="ru-RU"/>
          </a:p>
        </p:txBody>
      </p:sp>
      <p:sp>
        <p:nvSpPr>
          <p:cNvPr id="5" name="Footer Placeholder 4"/>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6" name="Slide Number Placeholder 5"/>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2227628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1303C9C-4AB3-4E00-A87E-FF4BAE10AD7A}" type="datetime1">
              <a:rPr lang="en-US" smtClean="0"/>
              <a:t>2/1/2019</a:t>
            </a:fld>
            <a:endParaRPr lang="ru-RU"/>
          </a:p>
        </p:txBody>
      </p:sp>
      <p:sp>
        <p:nvSpPr>
          <p:cNvPr id="5" name="Footer Placeholder 4"/>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6" name="Slide Number Placeholder 5"/>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4230585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10CDE3-EE9D-41E0-AF5A-CE1CAE5B523E}" type="datetime1">
              <a:rPr lang="en-US" smtClean="0"/>
              <a:t>2/1/2019</a:t>
            </a:fld>
            <a:endParaRPr lang="ru-RU"/>
          </a:p>
        </p:txBody>
      </p:sp>
      <p:sp>
        <p:nvSpPr>
          <p:cNvPr id="5" name="Footer Placeholder 4"/>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6" name="Slide Number Placeholder 5"/>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149352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3472774" y="0"/>
            <a:ext cx="5671226" cy="904672"/>
          </a:xfrm>
        </p:spPr>
        <p:txBody>
          <a:bodyPr anchor="t">
            <a:normAutofit/>
          </a:bodyPr>
          <a:lstStyle>
            <a:lvl1pPr algn="r">
              <a:defRPr sz="3200"/>
            </a:lvl1pPr>
          </a:lstStyle>
          <a:p>
            <a:r>
              <a:rPr lang="ru-RU" dirty="0" smtClean="0"/>
              <a:t>Образец заголовка</a:t>
            </a:r>
            <a:endParaRPr lang="en-US" dirty="0"/>
          </a:p>
        </p:txBody>
      </p:sp>
      <p:sp>
        <p:nvSpPr>
          <p:cNvPr id="3" name="Content Placeholder 2"/>
          <p:cNvSpPr>
            <a:spLocks noGrp="1"/>
          </p:cNvSpPr>
          <p:nvPr>
            <p:ph idx="1"/>
          </p:nvPr>
        </p:nvSpPr>
        <p:spPr>
          <a:xfrm>
            <a:off x="80252" y="1235414"/>
            <a:ext cx="8989573" cy="5116748"/>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10"/>
          </p:nvPr>
        </p:nvSpPr>
        <p:spPr>
          <a:xfrm>
            <a:off x="80253" y="6424447"/>
            <a:ext cx="2057400" cy="365125"/>
          </a:xfrm>
        </p:spPr>
        <p:txBody>
          <a:bodyPr/>
          <a:lstStyle/>
          <a:p>
            <a:fld id="{414E3AF5-4F56-40BA-809F-70B66C4F97B5}" type="datetime1">
              <a:rPr lang="en-US" smtClean="0"/>
              <a:t>2/1/2019</a:t>
            </a:fld>
            <a:endParaRPr lang="en-US" dirty="0"/>
          </a:p>
        </p:txBody>
      </p:sp>
      <p:sp>
        <p:nvSpPr>
          <p:cNvPr id="5" name="Footer Placeholder 4"/>
          <p:cNvSpPr>
            <a:spLocks noGrp="1"/>
          </p:cNvSpPr>
          <p:nvPr>
            <p:ph type="ftr" sz="quarter" idx="11"/>
          </p:nvPr>
        </p:nvSpPr>
        <p:spPr>
          <a:xfrm>
            <a:off x="2211826" y="6424446"/>
            <a:ext cx="4694812" cy="365125"/>
          </a:xfrm>
        </p:spPr>
        <p:txBody>
          <a:bodyPr/>
          <a:lstStyle/>
          <a:p>
            <a:r>
              <a:rPr lang="ru-RU" b="1" smtClean="0"/>
              <a:t>Межинститутский семинар, ИАиЭ СО РАН, 1.2.2019</a:t>
            </a:r>
            <a:endParaRPr lang="ru-RU" dirty="0"/>
          </a:p>
        </p:txBody>
      </p:sp>
      <p:sp>
        <p:nvSpPr>
          <p:cNvPr id="6" name="Slide Number Placeholder 5"/>
          <p:cNvSpPr>
            <a:spLocks noGrp="1"/>
          </p:cNvSpPr>
          <p:nvPr>
            <p:ph type="sldNum" sz="quarter" idx="12"/>
          </p:nvPr>
        </p:nvSpPr>
        <p:spPr>
          <a:xfrm>
            <a:off x="7012426" y="6424446"/>
            <a:ext cx="2057400" cy="365125"/>
          </a:xfrm>
        </p:spPr>
        <p:txBody>
          <a:bodyPr/>
          <a:lstStyle/>
          <a:p>
            <a:fld id="{B4F3423E-BE94-4D8F-8D15-F213DF845BA4}" type="slidenum">
              <a:rPr lang="ru-RU" smtClean="0"/>
              <a:t>‹#›</a:t>
            </a:fld>
            <a:endParaRPr lang="ru-RU"/>
          </a:p>
        </p:txBody>
      </p:sp>
      <p:pic>
        <p:nvPicPr>
          <p:cNvPr id="8" name="Рисунок 7"/>
          <p:cNvPicPr>
            <a:picLocks noChangeAspect="1"/>
          </p:cNvPicPr>
          <p:nvPr userDrawn="1"/>
        </p:nvPicPr>
        <p:blipFill rotWithShape="1">
          <a:blip r:embed="rId2"/>
          <a:srcRect l="9130" t="2128" r="8537" b="12766"/>
          <a:stretch/>
        </p:blipFill>
        <p:spPr>
          <a:xfrm>
            <a:off x="0" y="0"/>
            <a:ext cx="1011676" cy="1167319"/>
          </a:xfrm>
          <a:prstGeom prst="rect">
            <a:avLst/>
          </a:prstGeom>
        </p:spPr>
      </p:pic>
    </p:spTree>
    <p:extLst>
      <p:ext uri="{BB962C8B-B14F-4D97-AF65-F5344CB8AC3E}">
        <p14:creationId xmlns:p14="http://schemas.microsoft.com/office/powerpoint/2010/main" val="54189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5B7080-F2AF-4C4B-9838-029F8267EAC3}" type="datetime1">
              <a:rPr lang="en-US" smtClean="0"/>
              <a:t>2/1/2019</a:t>
            </a:fld>
            <a:endParaRPr lang="ru-RU"/>
          </a:p>
        </p:txBody>
      </p:sp>
      <p:sp>
        <p:nvSpPr>
          <p:cNvPr id="5" name="Footer Placeholder 4"/>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6" name="Slide Number Placeholder 5"/>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3603324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9CA4ADE-EEF7-486E-9C76-BC4E2FBF1C62}" type="datetime1">
              <a:rPr lang="en-US" smtClean="0"/>
              <a:t>2/1/2019</a:t>
            </a:fld>
            <a:endParaRPr lang="ru-RU"/>
          </a:p>
        </p:txBody>
      </p:sp>
      <p:sp>
        <p:nvSpPr>
          <p:cNvPr id="6" name="Footer Placeholder 5"/>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7" name="Slide Number Placeholder 6"/>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205420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2FB18C-DE98-45E6-A5EC-1DB3AD991834}" type="datetime1">
              <a:rPr lang="en-US" smtClean="0"/>
              <a:t>2/1/2019</a:t>
            </a:fld>
            <a:endParaRPr lang="ru-RU"/>
          </a:p>
        </p:txBody>
      </p:sp>
      <p:sp>
        <p:nvSpPr>
          <p:cNvPr id="8" name="Footer Placeholder 7"/>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9" name="Slide Number Placeholder 8"/>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129070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4813CB0-FA86-4CFA-BE49-28A31874362D}" type="datetime1">
              <a:rPr lang="en-US" smtClean="0"/>
              <a:t>2/1/2019</a:t>
            </a:fld>
            <a:endParaRPr lang="ru-RU"/>
          </a:p>
        </p:txBody>
      </p:sp>
      <p:sp>
        <p:nvSpPr>
          <p:cNvPr id="4" name="Footer Placeholder 3"/>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5" name="Slide Number Placeholder 4"/>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10381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35750-3E2F-4534-AB2F-F6D11F779A0E}" type="datetime1">
              <a:rPr lang="en-US" smtClean="0"/>
              <a:t>2/1/2019</a:t>
            </a:fld>
            <a:endParaRPr lang="ru-RU"/>
          </a:p>
        </p:txBody>
      </p:sp>
      <p:sp>
        <p:nvSpPr>
          <p:cNvPr id="3" name="Footer Placeholder 2"/>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4" name="Slide Number Placeholder 3"/>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224573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59ADAB-8CDA-477C-A885-5034FD80FAD6}" type="datetime1">
              <a:rPr lang="en-US" smtClean="0"/>
              <a:t>2/1/2019</a:t>
            </a:fld>
            <a:endParaRPr lang="ru-RU"/>
          </a:p>
        </p:txBody>
      </p:sp>
      <p:sp>
        <p:nvSpPr>
          <p:cNvPr id="6" name="Footer Placeholder 5"/>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7" name="Slide Number Placeholder 6"/>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255499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BAEDDF9-D406-47F7-BC3C-6FEC649CD44E}" type="datetime1">
              <a:rPr lang="en-US" smtClean="0"/>
              <a:t>2/1/2019</a:t>
            </a:fld>
            <a:endParaRPr lang="ru-RU"/>
          </a:p>
        </p:txBody>
      </p:sp>
      <p:sp>
        <p:nvSpPr>
          <p:cNvPr id="6" name="Footer Placeholder 5"/>
          <p:cNvSpPr>
            <a:spLocks noGrp="1"/>
          </p:cNvSpPr>
          <p:nvPr>
            <p:ph type="ftr" sz="quarter" idx="11"/>
          </p:nvPr>
        </p:nvSpPr>
        <p:spPr/>
        <p:txBody>
          <a:bodyPr/>
          <a:lstStyle/>
          <a:p>
            <a:r>
              <a:rPr lang="ru-RU" smtClean="0"/>
              <a:t>Межинститутский семинар, ИАиЭ СО РАН, 1.2.2019</a:t>
            </a:r>
            <a:endParaRPr lang="ru-RU"/>
          </a:p>
        </p:txBody>
      </p:sp>
      <p:sp>
        <p:nvSpPr>
          <p:cNvPr id="7" name="Slide Number Placeholder 6"/>
          <p:cNvSpPr>
            <a:spLocks noGrp="1"/>
          </p:cNvSpPr>
          <p:nvPr>
            <p:ph type="sldNum" sz="quarter" idx="12"/>
          </p:nvPr>
        </p:nvSpPr>
        <p:spPr/>
        <p:txBody>
          <a:bodyPr/>
          <a:lstStyle/>
          <a:p>
            <a:fld id="{B4F3423E-BE94-4D8F-8D15-F213DF845BA4}" type="slidenum">
              <a:rPr lang="ru-RU" smtClean="0"/>
              <a:t>‹#›</a:t>
            </a:fld>
            <a:endParaRPr lang="ru-RU"/>
          </a:p>
        </p:txBody>
      </p:sp>
    </p:spTree>
    <p:extLst>
      <p:ext uri="{BB962C8B-B14F-4D97-AF65-F5344CB8AC3E}">
        <p14:creationId xmlns:p14="http://schemas.microsoft.com/office/powerpoint/2010/main" val="296066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A89E-B0A7-4AFD-A7F8-23DC4B6C163A}" type="datetime1">
              <a:rPr lang="en-US" smtClean="0"/>
              <a:t>2/1/2019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Межинститутский семинар, ИАиЭ СО РАН, 1.2.2019</a:t>
            </a:r>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423E-BE94-4D8F-8D15-F213DF845BA4}" type="slidenum">
              <a:rPr lang="ru-RU" smtClean="0"/>
              <a:t>‹#›</a:t>
            </a:fld>
            <a:endParaRPr lang="ru-RU"/>
          </a:p>
        </p:txBody>
      </p:sp>
    </p:spTree>
    <p:extLst>
      <p:ext uri="{BB962C8B-B14F-4D97-AF65-F5344CB8AC3E}">
        <p14:creationId xmlns:p14="http://schemas.microsoft.com/office/powerpoint/2010/main" val="38131944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2.bin"/><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5.bin"/><Relationship Id="rId4" Type="http://schemas.openxmlformats.org/officeDocument/2006/relationships/image" Target="../media/image29.wmf"/></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9.png"/><Relationship Id="rId5" Type="http://schemas.openxmlformats.org/officeDocument/2006/relationships/image" Target="../media/image37.wmf"/><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emf"/></Relationships>
</file>

<file path=ppt/slides/_rels/slide3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21106" y="2758790"/>
            <a:ext cx="6662057" cy="997913"/>
          </a:xfrm>
        </p:spPr>
        <p:txBody>
          <a:bodyPr>
            <a:normAutofit fontScale="90000"/>
          </a:bodyPr>
          <a:lstStyle/>
          <a:p>
            <a:r>
              <a:rPr lang="ru-RU" sz="3300" b="1" dirty="0">
                <a:solidFill>
                  <a:schemeClr val="accent5"/>
                </a:solidFill>
              </a:rPr>
              <a:t>Академгородок 2.0: Проект источника синхротронного излучения для ННЦ</a:t>
            </a:r>
          </a:p>
        </p:txBody>
      </p:sp>
      <p:sp>
        <p:nvSpPr>
          <p:cNvPr id="3" name="Подзаголовок 2"/>
          <p:cNvSpPr>
            <a:spLocks noGrp="1"/>
          </p:cNvSpPr>
          <p:nvPr>
            <p:ph type="subTitle" idx="1"/>
          </p:nvPr>
        </p:nvSpPr>
        <p:spPr>
          <a:xfrm>
            <a:off x="3939663" y="4030148"/>
            <a:ext cx="5143500" cy="777825"/>
          </a:xfrm>
        </p:spPr>
        <p:txBody>
          <a:bodyPr>
            <a:normAutofit fontScale="92500" lnSpcReduction="10000"/>
          </a:bodyPr>
          <a:lstStyle/>
          <a:p>
            <a:r>
              <a:rPr lang="ru-RU" dirty="0" smtClean="0"/>
              <a:t>Обзор проекта</a:t>
            </a:r>
          </a:p>
          <a:p>
            <a:r>
              <a:rPr lang="ru-RU" dirty="0" smtClean="0"/>
              <a:t>К.В. Золотарев, </a:t>
            </a:r>
            <a:r>
              <a:rPr lang="ru-RU" i="1" dirty="0" smtClean="0"/>
              <a:t>ИЯФ СО РАН</a:t>
            </a:r>
            <a:endParaRPr lang="ru-RU" i="1"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960"/>
            <a:ext cx="6858000" cy="2291722"/>
          </a:xfrm>
          <a:prstGeom prst="rect">
            <a:avLst/>
          </a:prstGeom>
        </p:spPr>
      </p:pic>
      <p:sp>
        <p:nvSpPr>
          <p:cNvPr id="7" name="Прямоугольник 6"/>
          <p:cNvSpPr/>
          <p:nvPr/>
        </p:nvSpPr>
        <p:spPr>
          <a:xfrm>
            <a:off x="0" y="5726921"/>
            <a:ext cx="5324475" cy="1131079"/>
          </a:xfrm>
          <a:prstGeom prst="rect">
            <a:avLst/>
          </a:prstGeom>
        </p:spPr>
        <p:txBody>
          <a:bodyPr wrap="square">
            <a:spAutoFit/>
          </a:bodyPr>
          <a:lstStyle/>
          <a:p>
            <a:r>
              <a:rPr lang="ru-RU" sz="1350" dirty="0"/>
              <a:t>Институт автоматики и электрометрии СО РАН </a:t>
            </a:r>
            <a:br>
              <a:rPr lang="ru-RU" sz="1350" dirty="0"/>
            </a:br>
            <a:r>
              <a:rPr lang="ru-RU" sz="1350" dirty="0"/>
              <a:t>Институт систем информатики СО РАН им. А. П. Ершова</a:t>
            </a:r>
          </a:p>
          <a:p>
            <a:r>
              <a:rPr lang="ru-RU" sz="1350" dirty="0"/>
              <a:t>Межинститутский семинар</a:t>
            </a:r>
            <a:br>
              <a:rPr lang="ru-RU" sz="1350" dirty="0"/>
            </a:br>
            <a:r>
              <a:rPr lang="ru-RU" sz="1350" dirty="0"/>
              <a:t>"Инжиниринг современных информационных систем“</a:t>
            </a:r>
            <a:endParaRPr lang="en-US" sz="1350" dirty="0"/>
          </a:p>
          <a:p>
            <a:r>
              <a:rPr lang="en-US" sz="1350" dirty="0"/>
              <a:t>1 </a:t>
            </a:r>
            <a:r>
              <a:rPr lang="ru-RU" sz="1350" dirty="0"/>
              <a:t>февраля 2019</a:t>
            </a:r>
          </a:p>
        </p:txBody>
      </p:sp>
      <p:pic>
        <p:nvPicPr>
          <p:cNvPr id="10" name="Picture 2" descr="Image result for ÑÐ¸Ð¼Ð²Ð¾Ð» ÑÐ¾Ð»Ð½ÑÐ° Ñ ÑÐºÐ¸ÑÐ¾Ð²"/>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36" y="2474929"/>
            <a:ext cx="1642997" cy="15663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6079331"/>
            <a:ext cx="4086225" cy="77866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a:stretch>
            <a:fillRect/>
          </a:stretch>
        </p:blipFill>
        <p:spPr>
          <a:xfrm>
            <a:off x="99816" y="142417"/>
            <a:ext cx="2021838" cy="2016808"/>
          </a:xfrm>
          <a:prstGeom prst="rect">
            <a:avLst/>
          </a:prstGeom>
        </p:spPr>
      </p:pic>
    </p:spTree>
    <p:extLst>
      <p:ext uri="{BB962C8B-B14F-4D97-AF65-F5344CB8AC3E}">
        <p14:creationId xmlns:p14="http://schemas.microsoft.com/office/powerpoint/2010/main" val="4086088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5794" y="60822"/>
            <a:ext cx="7104032" cy="994172"/>
          </a:xfrm>
        </p:spPr>
        <p:txBody>
          <a:bodyPr>
            <a:normAutofit fontScale="90000"/>
          </a:bodyPr>
          <a:lstStyle/>
          <a:p>
            <a:pPr algn="r"/>
            <a:r>
              <a:rPr lang="ru-RU" dirty="0" smtClean="0"/>
              <a:t/>
            </a:r>
            <a:br>
              <a:rPr lang="ru-RU" dirty="0" smtClean="0"/>
            </a:br>
            <a:r>
              <a:rPr lang="ru-RU" dirty="0" smtClean="0"/>
              <a:t>Форум ТЕХНОПРОМ, Новосибирск,</a:t>
            </a:r>
            <a:br>
              <a:rPr lang="ru-RU" dirty="0" smtClean="0"/>
            </a:br>
            <a:r>
              <a:rPr lang="ru-RU" dirty="0" smtClean="0"/>
              <a:t>28.08.2018</a:t>
            </a:r>
            <a:endParaRPr lang="ru-RU" dirty="0"/>
          </a:p>
        </p:txBody>
      </p:sp>
      <p:sp>
        <p:nvSpPr>
          <p:cNvPr id="5" name="Нижний колонтитул 4"/>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6" name="Номер слайда 5"/>
          <p:cNvSpPr>
            <a:spLocks noGrp="1"/>
          </p:cNvSpPr>
          <p:nvPr>
            <p:ph type="sldNum" sz="quarter" idx="12"/>
          </p:nvPr>
        </p:nvSpPr>
        <p:spPr/>
        <p:txBody>
          <a:bodyPr/>
          <a:lstStyle/>
          <a:p>
            <a:fld id="{B4F3423E-BE94-4D8F-8D15-F213DF845BA4}" type="slidenum">
              <a:rPr lang="ru-RU" smtClean="0"/>
              <a:t>10</a:t>
            </a:fld>
            <a:endParaRPr lang="ru-RU"/>
          </a:p>
        </p:txBody>
      </p:sp>
      <p:pic>
        <p:nvPicPr>
          <p:cNvPr id="1026" name="Picture 2" descr="9abba329c50a3d5f664b36700f27b72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650" y="1448474"/>
            <a:ext cx="6522027" cy="436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55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061527" y="76102"/>
            <a:ext cx="5915025" cy="721014"/>
          </a:xfrm>
        </p:spPr>
        <p:txBody>
          <a:bodyPr>
            <a:normAutofit/>
          </a:bodyPr>
          <a:lstStyle/>
          <a:p>
            <a:r>
              <a:rPr lang="en-US" altLang="zh-CN" sz="2400" dirty="0"/>
              <a:t>Light sources (energy-emittance plot)</a:t>
            </a:r>
            <a:endParaRPr lang="zh-CN" altLang="en-US" sz="2400"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6" name="Номер слайда 5"/>
          <p:cNvSpPr>
            <a:spLocks noGrp="1"/>
          </p:cNvSpPr>
          <p:nvPr>
            <p:ph type="sldNum" sz="quarter" idx="12"/>
          </p:nvPr>
        </p:nvSpPr>
        <p:spPr/>
        <p:txBody>
          <a:bodyPr/>
          <a:lstStyle/>
          <a:p>
            <a:fld id="{B4F3423E-BE94-4D8F-8D15-F213DF845BA4}" type="slidenum">
              <a:rPr lang="ru-RU" smtClean="0"/>
              <a:t>11</a:t>
            </a:fld>
            <a:endParaRPr lang="ru-RU"/>
          </a:p>
        </p:txBody>
      </p:sp>
      <p:pic>
        <p:nvPicPr>
          <p:cNvPr id="9" name="Рисунок 8"/>
          <p:cNvPicPr>
            <a:picLocks noChangeAspect="1"/>
          </p:cNvPicPr>
          <p:nvPr/>
        </p:nvPicPr>
        <p:blipFill>
          <a:blip r:embed="rId3"/>
          <a:stretch>
            <a:fillRect/>
          </a:stretch>
        </p:blipFill>
        <p:spPr>
          <a:xfrm>
            <a:off x="182075" y="1321423"/>
            <a:ext cx="8597783" cy="4934176"/>
          </a:xfrm>
          <a:prstGeom prst="rect">
            <a:avLst/>
          </a:prstGeom>
        </p:spPr>
      </p:pic>
    </p:spTree>
    <p:extLst>
      <p:ext uri="{BB962C8B-B14F-4D97-AF65-F5344CB8AC3E}">
        <p14:creationId xmlns:p14="http://schemas.microsoft.com/office/powerpoint/2010/main" val="1362227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Эмиттанс пучка</a:t>
            </a:r>
          </a:p>
        </p:txBody>
      </p:sp>
      <p:sp>
        <p:nvSpPr>
          <p:cNvPr id="4" name="Нижний колонтитул 3"/>
          <p:cNvSpPr>
            <a:spLocks noGrp="1"/>
          </p:cNvSpPr>
          <p:nvPr>
            <p:ph type="ftr" sz="quarter" idx="11"/>
          </p:nvPr>
        </p:nvSpPr>
        <p:spPr/>
        <p:txBody>
          <a:bodyPr/>
          <a:lstStyle/>
          <a:p>
            <a:r>
              <a:rPr lang="ru-RU" b="1"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12</a:t>
            </a:fld>
            <a:endParaRPr lang="ru-RU"/>
          </a:p>
        </p:txBody>
      </p:sp>
      <p:grpSp>
        <p:nvGrpSpPr>
          <p:cNvPr id="22" name="Группа 21"/>
          <p:cNvGrpSpPr/>
          <p:nvPr/>
        </p:nvGrpSpPr>
        <p:grpSpPr>
          <a:xfrm rot="5400000">
            <a:off x="4717845" y="2656713"/>
            <a:ext cx="5122260" cy="2268816"/>
            <a:chOff x="479116" y="3440951"/>
            <a:chExt cx="7871928" cy="1794099"/>
          </a:xfrm>
        </p:grpSpPr>
        <p:cxnSp>
          <p:nvCxnSpPr>
            <p:cNvPr id="6" name="Прямая соединительная линия 5"/>
            <p:cNvCxnSpPr/>
            <p:nvPr/>
          </p:nvCxnSpPr>
          <p:spPr>
            <a:xfrm>
              <a:off x="479116" y="4059173"/>
              <a:ext cx="7871928" cy="7143"/>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Полилиния 6"/>
            <p:cNvSpPr/>
            <p:nvPr/>
          </p:nvSpPr>
          <p:spPr>
            <a:xfrm>
              <a:off x="2548405" y="3617318"/>
              <a:ext cx="116715" cy="890848"/>
            </a:xfrm>
            <a:custGeom>
              <a:avLst/>
              <a:gdLst>
                <a:gd name="connsiteX0" fmla="*/ 58358 w 116715"/>
                <a:gd name="connsiteY0" fmla="*/ 0 h 890848"/>
                <a:gd name="connsiteX1" fmla="*/ 75990 w 116715"/>
                <a:gd name="connsiteY1" fmla="*/ 48049 h 890848"/>
                <a:gd name="connsiteX2" fmla="*/ 116715 w 116715"/>
                <a:gd name="connsiteY2" fmla="*/ 445424 h 890848"/>
                <a:gd name="connsiteX3" fmla="*/ 75990 w 116715"/>
                <a:gd name="connsiteY3" fmla="*/ 842799 h 890848"/>
                <a:gd name="connsiteX4" fmla="*/ 58358 w 116715"/>
                <a:gd name="connsiteY4" fmla="*/ 890848 h 890848"/>
                <a:gd name="connsiteX5" fmla="*/ 40725 w 116715"/>
                <a:gd name="connsiteY5" fmla="*/ 842799 h 890848"/>
                <a:gd name="connsiteX6" fmla="*/ 0 w 116715"/>
                <a:gd name="connsiteY6" fmla="*/ 445424 h 890848"/>
                <a:gd name="connsiteX7" fmla="*/ 40725 w 116715"/>
                <a:gd name="connsiteY7" fmla="*/ 48049 h 89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15" h="890848">
                  <a:moveTo>
                    <a:pt x="58358" y="0"/>
                  </a:moveTo>
                  <a:lnTo>
                    <a:pt x="75990" y="48049"/>
                  </a:lnTo>
                  <a:cubicBezTo>
                    <a:pt x="101152" y="149746"/>
                    <a:pt x="116715" y="290240"/>
                    <a:pt x="116715" y="445424"/>
                  </a:cubicBezTo>
                  <a:cubicBezTo>
                    <a:pt x="116715" y="600609"/>
                    <a:pt x="101152" y="741102"/>
                    <a:pt x="75990" y="842799"/>
                  </a:cubicBezTo>
                  <a:lnTo>
                    <a:pt x="58358" y="890848"/>
                  </a:lnTo>
                  <a:lnTo>
                    <a:pt x="40725" y="842799"/>
                  </a:lnTo>
                  <a:cubicBezTo>
                    <a:pt x="15563" y="741102"/>
                    <a:pt x="0" y="600609"/>
                    <a:pt x="0" y="445424"/>
                  </a:cubicBezTo>
                  <a:cubicBezTo>
                    <a:pt x="0" y="290240"/>
                    <a:pt x="15563" y="149746"/>
                    <a:pt x="40725" y="480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6152847" y="3617318"/>
              <a:ext cx="116715" cy="890848"/>
            </a:xfrm>
            <a:custGeom>
              <a:avLst/>
              <a:gdLst>
                <a:gd name="connsiteX0" fmla="*/ 58358 w 116715"/>
                <a:gd name="connsiteY0" fmla="*/ 0 h 890848"/>
                <a:gd name="connsiteX1" fmla="*/ 75990 w 116715"/>
                <a:gd name="connsiteY1" fmla="*/ 48049 h 890848"/>
                <a:gd name="connsiteX2" fmla="*/ 116715 w 116715"/>
                <a:gd name="connsiteY2" fmla="*/ 445424 h 890848"/>
                <a:gd name="connsiteX3" fmla="*/ 75990 w 116715"/>
                <a:gd name="connsiteY3" fmla="*/ 842799 h 890848"/>
                <a:gd name="connsiteX4" fmla="*/ 58358 w 116715"/>
                <a:gd name="connsiteY4" fmla="*/ 890848 h 890848"/>
                <a:gd name="connsiteX5" fmla="*/ 40725 w 116715"/>
                <a:gd name="connsiteY5" fmla="*/ 842799 h 890848"/>
                <a:gd name="connsiteX6" fmla="*/ 0 w 116715"/>
                <a:gd name="connsiteY6" fmla="*/ 445424 h 890848"/>
                <a:gd name="connsiteX7" fmla="*/ 40725 w 116715"/>
                <a:gd name="connsiteY7" fmla="*/ 48049 h 89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15" h="890848">
                  <a:moveTo>
                    <a:pt x="58358" y="0"/>
                  </a:moveTo>
                  <a:lnTo>
                    <a:pt x="75990" y="48049"/>
                  </a:lnTo>
                  <a:cubicBezTo>
                    <a:pt x="101152" y="149746"/>
                    <a:pt x="116715" y="290240"/>
                    <a:pt x="116715" y="445424"/>
                  </a:cubicBezTo>
                  <a:cubicBezTo>
                    <a:pt x="116715" y="600609"/>
                    <a:pt x="101152" y="741102"/>
                    <a:pt x="75990" y="842799"/>
                  </a:cubicBezTo>
                  <a:lnTo>
                    <a:pt x="58358" y="890848"/>
                  </a:lnTo>
                  <a:lnTo>
                    <a:pt x="40725" y="842799"/>
                  </a:lnTo>
                  <a:cubicBezTo>
                    <a:pt x="15563" y="741102"/>
                    <a:pt x="0" y="600609"/>
                    <a:pt x="0" y="445424"/>
                  </a:cubicBezTo>
                  <a:cubicBezTo>
                    <a:pt x="0" y="290240"/>
                    <a:pt x="15563" y="149746"/>
                    <a:pt x="40725" y="480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 стрелкой 8"/>
            <p:cNvCxnSpPr/>
            <p:nvPr/>
          </p:nvCxnSpPr>
          <p:spPr>
            <a:xfrm flipV="1">
              <a:off x="479116" y="3440951"/>
              <a:ext cx="0" cy="1243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a:endCxn id="7" idx="7"/>
            </p:cNvCxnSpPr>
            <p:nvPr/>
          </p:nvCxnSpPr>
          <p:spPr>
            <a:xfrm flipV="1">
              <a:off x="479116" y="3665369"/>
              <a:ext cx="2110012" cy="201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a:stCxn id="7" idx="7"/>
              <a:endCxn id="8" idx="3"/>
            </p:cNvCxnSpPr>
            <p:nvPr/>
          </p:nvCxnSpPr>
          <p:spPr>
            <a:xfrm>
              <a:off x="2589130" y="3665367"/>
              <a:ext cx="3639707" cy="794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endCxn id="7" idx="5"/>
            </p:cNvCxnSpPr>
            <p:nvPr/>
          </p:nvCxnSpPr>
          <p:spPr>
            <a:xfrm>
              <a:off x="479116" y="4262402"/>
              <a:ext cx="2110012" cy="197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stCxn id="7" idx="5"/>
              <a:endCxn id="8" idx="7"/>
            </p:cNvCxnSpPr>
            <p:nvPr/>
          </p:nvCxnSpPr>
          <p:spPr>
            <a:xfrm flipV="1">
              <a:off x="2589128" y="3665367"/>
              <a:ext cx="3604442" cy="794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a:stCxn id="8" idx="1"/>
            </p:cNvCxnSpPr>
            <p:nvPr/>
          </p:nvCxnSpPr>
          <p:spPr>
            <a:xfrm flipV="1">
              <a:off x="6228837" y="3617320"/>
              <a:ext cx="1914365" cy="4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6211205" y="4460117"/>
              <a:ext cx="2061597" cy="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892801" y="3530520"/>
              <a:ext cx="1678" cy="16318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a:off x="1975228" y="3556051"/>
              <a:ext cx="1678" cy="16318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H="1">
              <a:off x="3141030" y="3530520"/>
              <a:ext cx="1678" cy="16318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4446351" y="3587580"/>
              <a:ext cx="1678" cy="16318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H="1">
              <a:off x="5697172" y="3603167"/>
              <a:ext cx="1678" cy="16318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7324214" y="3473624"/>
              <a:ext cx="1678" cy="16318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23" name="Группа 22"/>
          <p:cNvGrpSpPr/>
          <p:nvPr/>
        </p:nvGrpSpPr>
        <p:grpSpPr>
          <a:xfrm>
            <a:off x="4939263" y="936270"/>
            <a:ext cx="1328251" cy="1047524"/>
            <a:chOff x="754636" y="2907748"/>
            <a:chExt cx="3327119" cy="2904657"/>
          </a:xfrm>
        </p:grpSpPr>
        <p:cxnSp>
          <p:nvCxnSpPr>
            <p:cNvPr id="24" name="Прямая со стрелкой 23"/>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rot="1879162">
              <a:off x="2034649" y="3378710"/>
              <a:ext cx="366782" cy="2370604"/>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единительная линия 26"/>
            <p:cNvCxnSpPr/>
            <p:nvPr/>
          </p:nvCxnSpPr>
          <p:spPr>
            <a:xfrm>
              <a:off x="2244780" y="3542306"/>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754636" y="5589766"/>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370237" y="4478645"/>
              <a:ext cx="711518" cy="1024113"/>
            </a:xfrm>
            <a:prstGeom prst="rect">
              <a:avLst/>
            </a:prstGeom>
            <a:noFill/>
          </p:spPr>
          <p:txBody>
            <a:bodyPr wrap="none" rtlCol="0">
              <a:spAutoFit/>
            </a:bodyPr>
            <a:lstStyle/>
            <a:p>
              <a:r>
                <a:rPr lang="en-US" i="1" dirty="0"/>
                <a:t>x</a:t>
              </a:r>
              <a:endParaRPr lang="ru-RU" i="1" dirty="0"/>
            </a:p>
          </p:txBody>
        </p:sp>
        <p:sp>
          <p:nvSpPr>
            <p:cNvPr id="30" name="TextBox 29"/>
            <p:cNvSpPr txBox="1"/>
            <p:nvPr/>
          </p:nvSpPr>
          <p:spPr>
            <a:xfrm>
              <a:off x="2244105" y="2907748"/>
              <a:ext cx="840009" cy="1024113"/>
            </a:xfrm>
            <a:prstGeom prst="rect">
              <a:avLst/>
            </a:prstGeom>
            <a:noFill/>
          </p:spPr>
          <p:txBody>
            <a:bodyPr wrap="none" rtlCol="0">
              <a:spAutoFit/>
            </a:bodyPr>
            <a:lstStyle/>
            <a:p>
              <a:r>
                <a:rPr lang="en-US" i="1" dirty="0"/>
                <a:t>x'</a:t>
              </a:r>
              <a:endParaRPr lang="ru-RU" i="1" dirty="0"/>
            </a:p>
          </p:txBody>
        </p:sp>
      </p:grpSp>
      <p:grpSp>
        <p:nvGrpSpPr>
          <p:cNvPr id="31" name="Группа 30"/>
          <p:cNvGrpSpPr/>
          <p:nvPr/>
        </p:nvGrpSpPr>
        <p:grpSpPr>
          <a:xfrm>
            <a:off x="4933615" y="2418313"/>
            <a:ext cx="1333899" cy="1047524"/>
            <a:chOff x="740489" y="2907748"/>
            <a:chExt cx="3341266" cy="2904657"/>
          </a:xfrm>
        </p:grpSpPr>
        <p:cxnSp>
          <p:nvCxnSpPr>
            <p:cNvPr id="32" name="Прямая со стрелкой 31"/>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2244780" y="3542306"/>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754636" y="5589766"/>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Овал 35"/>
            <p:cNvSpPr/>
            <p:nvPr/>
          </p:nvSpPr>
          <p:spPr>
            <a:xfrm rot="18450026">
              <a:off x="2105527" y="3015703"/>
              <a:ext cx="288651" cy="3018727"/>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3370237" y="4478645"/>
              <a:ext cx="711518" cy="1024113"/>
            </a:xfrm>
            <a:prstGeom prst="rect">
              <a:avLst/>
            </a:prstGeom>
            <a:noFill/>
          </p:spPr>
          <p:txBody>
            <a:bodyPr wrap="none" rtlCol="0">
              <a:spAutoFit/>
            </a:bodyPr>
            <a:lstStyle/>
            <a:p>
              <a:r>
                <a:rPr lang="en-US" i="1" dirty="0"/>
                <a:t>x</a:t>
              </a:r>
              <a:endParaRPr lang="ru-RU" i="1" dirty="0"/>
            </a:p>
          </p:txBody>
        </p:sp>
        <p:sp>
          <p:nvSpPr>
            <p:cNvPr id="38" name="TextBox 37"/>
            <p:cNvSpPr txBox="1"/>
            <p:nvPr/>
          </p:nvSpPr>
          <p:spPr>
            <a:xfrm>
              <a:off x="2244105" y="2907748"/>
              <a:ext cx="840009" cy="1024113"/>
            </a:xfrm>
            <a:prstGeom prst="rect">
              <a:avLst/>
            </a:prstGeom>
            <a:noFill/>
          </p:spPr>
          <p:txBody>
            <a:bodyPr wrap="none" rtlCol="0">
              <a:spAutoFit/>
            </a:bodyPr>
            <a:lstStyle/>
            <a:p>
              <a:r>
                <a:rPr lang="en-US" i="1" dirty="0"/>
                <a:t>x'</a:t>
              </a:r>
              <a:endParaRPr lang="ru-RU" i="1" dirty="0"/>
            </a:p>
          </p:txBody>
        </p:sp>
      </p:grpSp>
      <p:grpSp>
        <p:nvGrpSpPr>
          <p:cNvPr id="39" name="Группа 38"/>
          <p:cNvGrpSpPr/>
          <p:nvPr/>
        </p:nvGrpSpPr>
        <p:grpSpPr>
          <a:xfrm>
            <a:off x="4939263" y="3237518"/>
            <a:ext cx="1328251" cy="1047524"/>
            <a:chOff x="754636" y="2907748"/>
            <a:chExt cx="3327119" cy="2904657"/>
          </a:xfrm>
        </p:grpSpPr>
        <p:cxnSp>
          <p:nvCxnSpPr>
            <p:cNvPr id="40" name="Прямая со стрелкой 39"/>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Овал 41"/>
            <p:cNvSpPr/>
            <p:nvPr/>
          </p:nvSpPr>
          <p:spPr>
            <a:xfrm>
              <a:off x="2030770" y="3542306"/>
              <a:ext cx="428019" cy="2043485"/>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3" name="Прямая соединительная линия 42"/>
            <p:cNvCxnSpPr>
              <a:stCxn id="42" idx="0"/>
            </p:cNvCxnSpPr>
            <p:nvPr/>
          </p:nvCxnSpPr>
          <p:spPr>
            <a:xfrm>
              <a:off x="2244780" y="3542306"/>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754636" y="5589766"/>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70237" y="4478645"/>
              <a:ext cx="711518" cy="1024113"/>
            </a:xfrm>
            <a:prstGeom prst="rect">
              <a:avLst/>
            </a:prstGeom>
            <a:noFill/>
          </p:spPr>
          <p:txBody>
            <a:bodyPr wrap="none" rtlCol="0">
              <a:spAutoFit/>
            </a:bodyPr>
            <a:lstStyle/>
            <a:p>
              <a:r>
                <a:rPr lang="en-US" i="1" dirty="0"/>
                <a:t>x</a:t>
              </a:r>
              <a:endParaRPr lang="ru-RU" i="1" dirty="0"/>
            </a:p>
          </p:txBody>
        </p:sp>
        <p:sp>
          <p:nvSpPr>
            <p:cNvPr id="46" name="TextBox 45"/>
            <p:cNvSpPr txBox="1"/>
            <p:nvPr/>
          </p:nvSpPr>
          <p:spPr>
            <a:xfrm>
              <a:off x="2244105" y="2907748"/>
              <a:ext cx="840009" cy="1024113"/>
            </a:xfrm>
            <a:prstGeom prst="rect">
              <a:avLst/>
            </a:prstGeom>
            <a:noFill/>
          </p:spPr>
          <p:txBody>
            <a:bodyPr wrap="none" rtlCol="0">
              <a:spAutoFit/>
            </a:bodyPr>
            <a:lstStyle/>
            <a:p>
              <a:r>
                <a:rPr lang="en-US" i="1" dirty="0"/>
                <a:t>x'</a:t>
              </a:r>
              <a:endParaRPr lang="ru-RU" i="1" dirty="0"/>
            </a:p>
          </p:txBody>
        </p:sp>
      </p:grpSp>
      <p:grpSp>
        <p:nvGrpSpPr>
          <p:cNvPr id="47" name="Группа 46"/>
          <p:cNvGrpSpPr/>
          <p:nvPr/>
        </p:nvGrpSpPr>
        <p:grpSpPr>
          <a:xfrm>
            <a:off x="4885734" y="4060936"/>
            <a:ext cx="1381780" cy="1047524"/>
            <a:chOff x="620551" y="2907748"/>
            <a:chExt cx="3461205" cy="2904657"/>
          </a:xfrm>
        </p:grpSpPr>
        <p:cxnSp>
          <p:nvCxnSpPr>
            <p:cNvPr id="48" name="Прямая со стрелкой 47"/>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2244780" y="3542306"/>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754636" y="5589766"/>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Овал 51"/>
            <p:cNvSpPr/>
            <p:nvPr/>
          </p:nvSpPr>
          <p:spPr>
            <a:xfrm rot="3227785">
              <a:off x="2029373" y="3049886"/>
              <a:ext cx="252903" cy="3070547"/>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52"/>
            <p:cNvSpPr txBox="1"/>
            <p:nvPr/>
          </p:nvSpPr>
          <p:spPr>
            <a:xfrm>
              <a:off x="3370237" y="4478645"/>
              <a:ext cx="711519" cy="1024113"/>
            </a:xfrm>
            <a:prstGeom prst="rect">
              <a:avLst/>
            </a:prstGeom>
            <a:noFill/>
          </p:spPr>
          <p:txBody>
            <a:bodyPr wrap="none" rtlCol="0">
              <a:spAutoFit/>
            </a:bodyPr>
            <a:lstStyle/>
            <a:p>
              <a:r>
                <a:rPr lang="en-US" i="1" dirty="0"/>
                <a:t>x</a:t>
              </a:r>
              <a:endParaRPr lang="ru-RU" i="1" dirty="0"/>
            </a:p>
          </p:txBody>
        </p:sp>
        <p:sp>
          <p:nvSpPr>
            <p:cNvPr id="54" name="TextBox 53"/>
            <p:cNvSpPr txBox="1"/>
            <p:nvPr/>
          </p:nvSpPr>
          <p:spPr>
            <a:xfrm>
              <a:off x="2244105" y="2907748"/>
              <a:ext cx="840009" cy="1024113"/>
            </a:xfrm>
            <a:prstGeom prst="rect">
              <a:avLst/>
            </a:prstGeom>
            <a:noFill/>
          </p:spPr>
          <p:txBody>
            <a:bodyPr wrap="none" rtlCol="0">
              <a:spAutoFit/>
            </a:bodyPr>
            <a:lstStyle/>
            <a:p>
              <a:r>
                <a:rPr lang="en-US" i="1" dirty="0"/>
                <a:t>x'</a:t>
              </a:r>
              <a:endParaRPr lang="ru-RU" i="1" dirty="0"/>
            </a:p>
          </p:txBody>
        </p:sp>
      </p:grpSp>
      <p:grpSp>
        <p:nvGrpSpPr>
          <p:cNvPr id="55" name="Группа 54"/>
          <p:cNvGrpSpPr/>
          <p:nvPr/>
        </p:nvGrpSpPr>
        <p:grpSpPr>
          <a:xfrm>
            <a:off x="4939264" y="5120078"/>
            <a:ext cx="1328250" cy="1047524"/>
            <a:chOff x="754636" y="2907748"/>
            <a:chExt cx="3327119" cy="2904657"/>
          </a:xfrm>
        </p:grpSpPr>
        <p:cxnSp>
          <p:nvCxnSpPr>
            <p:cNvPr id="56" name="Прямая со стрелкой 55"/>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flipV="1">
              <a:off x="1242298" y="4484534"/>
              <a:ext cx="2422347" cy="36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Овал 57"/>
            <p:cNvSpPr/>
            <p:nvPr/>
          </p:nvSpPr>
          <p:spPr>
            <a:xfrm rot="16200000">
              <a:off x="2006271" y="3268016"/>
              <a:ext cx="371047" cy="2489296"/>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9" name="Прямая соединительная линия 58"/>
            <p:cNvCxnSpPr/>
            <p:nvPr/>
          </p:nvCxnSpPr>
          <p:spPr>
            <a:xfrm>
              <a:off x="2244106" y="3538328"/>
              <a:ext cx="1489467" cy="3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754636" y="5589766"/>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370236" y="4478645"/>
              <a:ext cx="711519" cy="1024113"/>
            </a:xfrm>
            <a:prstGeom prst="rect">
              <a:avLst/>
            </a:prstGeom>
            <a:noFill/>
          </p:spPr>
          <p:txBody>
            <a:bodyPr wrap="none" rtlCol="0">
              <a:spAutoFit/>
            </a:bodyPr>
            <a:lstStyle/>
            <a:p>
              <a:r>
                <a:rPr lang="en-US" i="1" dirty="0"/>
                <a:t>x</a:t>
              </a:r>
              <a:endParaRPr lang="ru-RU" i="1" dirty="0"/>
            </a:p>
          </p:txBody>
        </p:sp>
        <p:sp>
          <p:nvSpPr>
            <p:cNvPr id="62" name="TextBox 61"/>
            <p:cNvSpPr txBox="1"/>
            <p:nvPr/>
          </p:nvSpPr>
          <p:spPr>
            <a:xfrm>
              <a:off x="2244106" y="2907748"/>
              <a:ext cx="840010" cy="1024113"/>
            </a:xfrm>
            <a:prstGeom prst="rect">
              <a:avLst/>
            </a:prstGeom>
            <a:noFill/>
          </p:spPr>
          <p:txBody>
            <a:bodyPr wrap="none" rtlCol="0">
              <a:spAutoFit/>
            </a:bodyPr>
            <a:lstStyle/>
            <a:p>
              <a:r>
                <a:rPr lang="en-US" i="1" dirty="0"/>
                <a:t>x'</a:t>
              </a:r>
              <a:endParaRPr lang="ru-RU" i="1" dirty="0"/>
            </a:p>
          </p:txBody>
        </p:sp>
      </p:grpSp>
      <p:grpSp>
        <p:nvGrpSpPr>
          <p:cNvPr id="63" name="Группа 62"/>
          <p:cNvGrpSpPr/>
          <p:nvPr/>
        </p:nvGrpSpPr>
        <p:grpSpPr>
          <a:xfrm>
            <a:off x="4893709" y="1649963"/>
            <a:ext cx="1373805" cy="1047524"/>
            <a:chOff x="640527" y="2907748"/>
            <a:chExt cx="3441229" cy="2904657"/>
          </a:xfrm>
        </p:grpSpPr>
        <p:cxnSp>
          <p:nvCxnSpPr>
            <p:cNvPr id="64" name="Прямая со стрелкой 63"/>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a:off x="2244780" y="3542306"/>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754636" y="5589766"/>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68" name="Овал 67"/>
            <p:cNvSpPr/>
            <p:nvPr/>
          </p:nvSpPr>
          <p:spPr>
            <a:xfrm rot="3227785">
              <a:off x="2038786" y="3052823"/>
              <a:ext cx="252903" cy="3049422"/>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Box 68"/>
            <p:cNvSpPr txBox="1"/>
            <p:nvPr/>
          </p:nvSpPr>
          <p:spPr>
            <a:xfrm>
              <a:off x="3370237" y="4478645"/>
              <a:ext cx="711519" cy="1024113"/>
            </a:xfrm>
            <a:prstGeom prst="rect">
              <a:avLst/>
            </a:prstGeom>
            <a:noFill/>
          </p:spPr>
          <p:txBody>
            <a:bodyPr wrap="none" rtlCol="0">
              <a:spAutoFit/>
            </a:bodyPr>
            <a:lstStyle/>
            <a:p>
              <a:r>
                <a:rPr lang="en-US" i="1" dirty="0"/>
                <a:t>x</a:t>
              </a:r>
              <a:endParaRPr lang="ru-RU" i="1" dirty="0"/>
            </a:p>
          </p:txBody>
        </p:sp>
        <p:sp>
          <p:nvSpPr>
            <p:cNvPr id="70" name="TextBox 69"/>
            <p:cNvSpPr txBox="1"/>
            <p:nvPr/>
          </p:nvSpPr>
          <p:spPr>
            <a:xfrm>
              <a:off x="2244104" y="2907748"/>
              <a:ext cx="840010" cy="1024113"/>
            </a:xfrm>
            <a:prstGeom prst="rect">
              <a:avLst/>
            </a:prstGeom>
            <a:noFill/>
          </p:spPr>
          <p:txBody>
            <a:bodyPr wrap="none" rtlCol="0">
              <a:spAutoFit/>
            </a:bodyPr>
            <a:lstStyle/>
            <a:p>
              <a:r>
                <a:rPr lang="en-US" i="1" dirty="0"/>
                <a:t>x'</a:t>
              </a:r>
              <a:endParaRPr lang="ru-RU" i="1" dirty="0"/>
            </a:p>
          </p:txBody>
        </p:sp>
      </p:grpSp>
      <p:cxnSp>
        <p:nvCxnSpPr>
          <p:cNvPr id="71" name="Прямая со стрелкой 70"/>
          <p:cNvCxnSpPr/>
          <p:nvPr/>
        </p:nvCxnSpPr>
        <p:spPr>
          <a:xfrm>
            <a:off x="832806" y="2248741"/>
            <a:ext cx="2534400" cy="34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p:nvPr/>
        </p:nvCxnSpPr>
        <p:spPr>
          <a:xfrm flipV="1">
            <a:off x="861006" y="1782297"/>
            <a:ext cx="2325600" cy="3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Овал 72"/>
          <p:cNvSpPr/>
          <p:nvPr/>
        </p:nvSpPr>
        <p:spPr>
          <a:xfrm>
            <a:off x="768833" y="1932255"/>
            <a:ext cx="231075" cy="542511"/>
          </a:xfrm>
          <a:prstGeom prst="ellipse">
            <a:avLst/>
          </a:prstGeom>
          <a:solidFill>
            <a:schemeClr val="accent1">
              <a:lumMod val="40000"/>
              <a:lumOff val="60000"/>
            </a:schemeClr>
          </a:solidFill>
          <a:ln>
            <a:solidFill>
              <a:schemeClr val="accent1">
                <a:lumMod val="40000"/>
                <a:lumOff val="60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4" name="Прямая со стрелкой 73"/>
          <p:cNvCxnSpPr/>
          <p:nvPr/>
        </p:nvCxnSpPr>
        <p:spPr>
          <a:xfrm flipV="1">
            <a:off x="832806" y="2031091"/>
            <a:ext cx="2325600" cy="3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flipV="1">
            <a:off x="832806" y="2193093"/>
            <a:ext cx="2382000" cy="71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p:nvPr/>
        </p:nvCxnSpPr>
        <p:spPr>
          <a:xfrm>
            <a:off x="832806" y="2102710"/>
            <a:ext cx="2534400" cy="176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flipV="1">
            <a:off x="832806" y="2426710"/>
            <a:ext cx="2382000" cy="4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p:nvPr/>
        </p:nvCxnSpPr>
        <p:spPr>
          <a:xfrm flipV="1">
            <a:off x="889206" y="1856597"/>
            <a:ext cx="2325600" cy="3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p:nvPr/>
        </p:nvCxnSpPr>
        <p:spPr>
          <a:xfrm>
            <a:off x="999906" y="2383235"/>
            <a:ext cx="1799400"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p:nvPr/>
        </p:nvCxnSpPr>
        <p:spPr>
          <a:xfrm flipV="1">
            <a:off x="861006" y="1678630"/>
            <a:ext cx="2325600" cy="3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p:nvPr/>
        </p:nvCxnSpPr>
        <p:spPr>
          <a:xfrm flipV="1">
            <a:off x="889206" y="2209060"/>
            <a:ext cx="3435726" cy="39683"/>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 name="Прямая со стрелкой 81"/>
          <p:cNvCxnSpPr/>
          <p:nvPr/>
        </p:nvCxnSpPr>
        <p:spPr>
          <a:xfrm>
            <a:off x="903308" y="2209058"/>
            <a:ext cx="2319075" cy="535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a:stCxn id="73" idx="0"/>
          </p:cNvCxnSpPr>
          <p:nvPr/>
        </p:nvCxnSpPr>
        <p:spPr>
          <a:xfrm flipH="1">
            <a:off x="539735" y="1932253"/>
            <a:ext cx="344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flipH="1">
            <a:off x="558672" y="2477300"/>
            <a:ext cx="344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a:stCxn id="73" idx="0"/>
          </p:cNvCxnSpPr>
          <p:nvPr/>
        </p:nvCxnSpPr>
        <p:spPr>
          <a:xfrm flipV="1">
            <a:off x="884371" y="1469867"/>
            <a:ext cx="3042621" cy="462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Прямая со стрелкой 85"/>
          <p:cNvCxnSpPr/>
          <p:nvPr/>
        </p:nvCxnSpPr>
        <p:spPr>
          <a:xfrm flipV="1">
            <a:off x="682858" y="1932255"/>
            <a:ext cx="0" cy="54251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Дуга 86"/>
          <p:cNvSpPr/>
          <p:nvPr/>
        </p:nvSpPr>
        <p:spPr>
          <a:xfrm>
            <a:off x="2987876" y="1414905"/>
            <a:ext cx="645460" cy="1627991"/>
          </a:xfrm>
          <a:prstGeom prst="arc">
            <a:avLst>
              <a:gd name="adj1" fmla="val 16998406"/>
              <a:gd name="adj2" fmla="val 21059016"/>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aphicFrame>
        <p:nvGraphicFramePr>
          <p:cNvPr id="88" name="Объект 87"/>
          <p:cNvGraphicFramePr>
            <a:graphicFrameLocks noChangeAspect="1"/>
          </p:cNvGraphicFramePr>
          <p:nvPr>
            <p:extLst>
              <p:ext uri="{D42A27DB-BD31-4B8C-83A1-F6EECF244321}">
                <p14:modId xmlns:p14="http://schemas.microsoft.com/office/powerpoint/2010/main" val="1764104512"/>
              </p:ext>
            </p:extLst>
          </p:nvPr>
        </p:nvGraphicFramePr>
        <p:xfrm>
          <a:off x="211712" y="2027268"/>
          <a:ext cx="470217" cy="395684"/>
        </p:xfrm>
        <a:graphic>
          <a:graphicData uri="http://schemas.openxmlformats.org/presentationml/2006/ole">
            <mc:AlternateContent xmlns:mc="http://schemas.openxmlformats.org/markup-compatibility/2006">
              <mc:Choice xmlns:v="urn:schemas-microsoft-com:vml" Requires="v">
                <p:oleObj spid="_x0000_s2077" name="Equation" r:id="rId3" imgW="241200" imgH="203040" progId="Equation.DSMT4">
                  <p:embed/>
                </p:oleObj>
              </mc:Choice>
              <mc:Fallback>
                <p:oleObj name="Equation" r:id="rId3" imgW="241200" imgH="203040" progId="Equation.DSMT4">
                  <p:embed/>
                  <p:pic>
                    <p:nvPicPr>
                      <p:cNvPr id="0" name=""/>
                      <p:cNvPicPr/>
                      <p:nvPr/>
                    </p:nvPicPr>
                    <p:blipFill>
                      <a:blip r:embed="rId4"/>
                      <a:stretch>
                        <a:fillRect/>
                      </a:stretch>
                    </p:blipFill>
                    <p:spPr>
                      <a:xfrm>
                        <a:off x="211712" y="2027268"/>
                        <a:ext cx="470217" cy="395684"/>
                      </a:xfrm>
                      <a:prstGeom prst="rect">
                        <a:avLst/>
                      </a:prstGeom>
                    </p:spPr>
                  </p:pic>
                </p:oleObj>
              </mc:Fallback>
            </mc:AlternateContent>
          </a:graphicData>
        </a:graphic>
      </p:graphicFrame>
      <p:graphicFrame>
        <p:nvGraphicFramePr>
          <p:cNvPr id="89" name="Объект 88"/>
          <p:cNvGraphicFramePr>
            <a:graphicFrameLocks noChangeAspect="1"/>
          </p:cNvGraphicFramePr>
          <p:nvPr>
            <p:extLst>
              <p:ext uri="{D42A27DB-BD31-4B8C-83A1-F6EECF244321}">
                <p14:modId xmlns:p14="http://schemas.microsoft.com/office/powerpoint/2010/main" val="2780891107"/>
              </p:ext>
            </p:extLst>
          </p:nvPr>
        </p:nvGraphicFramePr>
        <p:xfrm>
          <a:off x="3508056" y="1616706"/>
          <a:ext cx="546100" cy="395287"/>
        </p:xfrm>
        <a:graphic>
          <a:graphicData uri="http://schemas.openxmlformats.org/presentationml/2006/ole">
            <mc:AlternateContent xmlns:mc="http://schemas.openxmlformats.org/markup-compatibility/2006">
              <mc:Choice xmlns:v="urn:schemas-microsoft-com:vml" Requires="v">
                <p:oleObj spid="_x0000_s2078" name="Equation" r:id="rId5" imgW="279360" imgH="203040" progId="Equation.DSMT4">
                  <p:embed/>
                </p:oleObj>
              </mc:Choice>
              <mc:Fallback>
                <p:oleObj name="Equation" r:id="rId5" imgW="279360" imgH="203040" progId="Equation.DSMT4">
                  <p:embed/>
                  <p:pic>
                    <p:nvPicPr>
                      <p:cNvPr id="0" name=""/>
                      <p:cNvPicPr/>
                      <p:nvPr/>
                    </p:nvPicPr>
                    <p:blipFill>
                      <a:blip r:embed="rId6"/>
                      <a:stretch>
                        <a:fillRect/>
                      </a:stretch>
                    </p:blipFill>
                    <p:spPr>
                      <a:xfrm>
                        <a:off x="3508056" y="1616706"/>
                        <a:ext cx="546100" cy="395287"/>
                      </a:xfrm>
                      <a:prstGeom prst="rect">
                        <a:avLst/>
                      </a:prstGeom>
                    </p:spPr>
                  </p:pic>
                </p:oleObj>
              </mc:Fallback>
            </mc:AlternateContent>
          </a:graphicData>
        </a:graphic>
      </p:graphicFrame>
      <p:graphicFrame>
        <p:nvGraphicFramePr>
          <p:cNvPr id="90" name="Объект 89"/>
          <p:cNvGraphicFramePr>
            <a:graphicFrameLocks noGrp="1" noChangeAspect="1"/>
          </p:cNvGraphicFramePr>
          <p:nvPr>
            <p:ph idx="1"/>
            <p:extLst>
              <p:ext uri="{D42A27DB-BD31-4B8C-83A1-F6EECF244321}">
                <p14:modId xmlns:p14="http://schemas.microsoft.com/office/powerpoint/2010/main" val="2747600278"/>
              </p:ext>
            </p:extLst>
          </p:nvPr>
        </p:nvGraphicFramePr>
        <p:xfrm>
          <a:off x="730989" y="3121975"/>
          <a:ext cx="2147011" cy="644163"/>
        </p:xfrm>
        <a:graphic>
          <a:graphicData uri="http://schemas.openxmlformats.org/presentationml/2006/ole">
            <mc:AlternateContent xmlns:mc="http://schemas.openxmlformats.org/markup-compatibility/2006">
              <mc:Choice xmlns:v="urn:schemas-microsoft-com:vml" Requires="v">
                <p:oleObj spid="_x0000_s2079" name="Equation" r:id="rId7" imgW="761760" imgH="228600" progId="Equation.DSMT4">
                  <p:embed/>
                </p:oleObj>
              </mc:Choice>
              <mc:Fallback>
                <p:oleObj name="Equation" r:id="rId7" imgW="761760" imgH="228600" progId="Equation.DSMT4">
                  <p:embed/>
                  <p:pic>
                    <p:nvPicPr>
                      <p:cNvPr id="0" name=""/>
                      <p:cNvPicPr/>
                      <p:nvPr/>
                    </p:nvPicPr>
                    <p:blipFill>
                      <a:blip r:embed="rId8"/>
                      <a:stretch>
                        <a:fillRect/>
                      </a:stretch>
                    </p:blipFill>
                    <p:spPr>
                      <a:xfrm>
                        <a:off x="730989" y="3121975"/>
                        <a:ext cx="2147011" cy="644163"/>
                      </a:xfrm>
                      <a:prstGeom prst="rect">
                        <a:avLst/>
                      </a:prstGeom>
                    </p:spPr>
                  </p:pic>
                </p:oleObj>
              </mc:Fallback>
            </mc:AlternateContent>
          </a:graphicData>
        </a:graphic>
      </p:graphicFrame>
    </p:spTree>
    <p:extLst>
      <p:ext uri="{BB962C8B-B14F-4D97-AF65-F5344CB8AC3E}">
        <p14:creationId xmlns:p14="http://schemas.microsoft.com/office/powerpoint/2010/main" val="1964160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Равновесный эмиттанс электронных пучков</a:t>
            </a:r>
            <a:endParaRPr lang="ru-RU" dirty="0"/>
          </a:p>
        </p:txBody>
      </p:sp>
      <p:graphicFrame>
        <p:nvGraphicFramePr>
          <p:cNvPr id="4" name="Object 4"/>
          <p:cNvGraphicFramePr>
            <a:graphicFrameLocks noChangeAspect="1"/>
          </p:cNvGraphicFramePr>
          <p:nvPr>
            <p:extLst>
              <p:ext uri="{D42A27DB-BD31-4B8C-83A1-F6EECF244321}">
                <p14:modId xmlns:p14="http://schemas.microsoft.com/office/powerpoint/2010/main" val="4274298815"/>
              </p:ext>
            </p:extLst>
          </p:nvPr>
        </p:nvGraphicFramePr>
        <p:xfrm>
          <a:off x="3146425" y="995363"/>
          <a:ext cx="4921250" cy="1376362"/>
        </p:xfrm>
        <a:graphic>
          <a:graphicData uri="http://schemas.openxmlformats.org/presentationml/2006/ole">
            <mc:AlternateContent xmlns:mc="http://schemas.openxmlformats.org/markup-compatibility/2006">
              <mc:Choice xmlns:v="urn:schemas-microsoft-com:vml" Requires="v">
                <p:oleObj spid="_x0000_s3101" name="Equation" r:id="rId3" imgW="2450880" imgH="685800" progId="Equation.DSMT4">
                  <p:embed/>
                </p:oleObj>
              </mc:Choice>
              <mc:Fallback>
                <p:oleObj name="Equation" r:id="rId3" imgW="2450880" imgH="685800" progId="Equation.DSMT4">
                  <p:embed/>
                  <p:pic>
                    <p:nvPicPr>
                      <p:cNvPr id="0" name=""/>
                      <p:cNvPicPr>
                        <a:picLocks noChangeAspect="1" noChangeArrowheads="1"/>
                      </p:cNvPicPr>
                      <p:nvPr/>
                    </p:nvPicPr>
                    <p:blipFill>
                      <a:blip r:embed="rId4"/>
                      <a:srcRect/>
                      <a:stretch>
                        <a:fillRect/>
                      </a:stretch>
                    </p:blipFill>
                    <p:spPr bwMode="auto">
                      <a:xfrm>
                        <a:off x="3146425" y="995363"/>
                        <a:ext cx="4921250" cy="1376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5"/>
          <p:cNvGraphicFramePr>
            <a:graphicFrameLocks noChangeAspect="1"/>
          </p:cNvGraphicFramePr>
          <p:nvPr>
            <p:extLst/>
          </p:nvPr>
        </p:nvGraphicFramePr>
        <p:xfrm>
          <a:off x="2978579" y="2694297"/>
          <a:ext cx="5783263" cy="630238"/>
        </p:xfrm>
        <a:graphic>
          <a:graphicData uri="http://schemas.openxmlformats.org/presentationml/2006/ole">
            <mc:AlternateContent xmlns:mc="http://schemas.openxmlformats.org/markup-compatibility/2006">
              <mc:Choice xmlns:v="urn:schemas-microsoft-com:vml" Requires="v">
                <p:oleObj spid="_x0000_s3102" name="Equation" r:id="rId5" imgW="3848100" imgH="419100" progId="Equation.DSMT4">
                  <p:embed/>
                </p:oleObj>
              </mc:Choice>
              <mc:Fallback>
                <p:oleObj name="Equation" r:id="rId5" imgW="38481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8579" y="2694297"/>
                        <a:ext cx="5783263" cy="63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p:cNvGraphicFramePr>
            <a:graphicFrameLocks noGrp="1" noChangeAspect="1"/>
          </p:cNvGraphicFramePr>
          <p:nvPr>
            <p:ph idx="1"/>
            <p:extLst/>
          </p:nvPr>
        </p:nvGraphicFramePr>
        <p:xfrm>
          <a:off x="6359913" y="3671310"/>
          <a:ext cx="6289399" cy="2541587"/>
        </p:xfrm>
        <a:graphic>
          <a:graphicData uri="http://schemas.openxmlformats.org/presentationml/2006/ole">
            <mc:AlternateContent xmlns:mc="http://schemas.openxmlformats.org/markup-compatibility/2006">
              <mc:Choice xmlns:v="urn:schemas-microsoft-com:vml" Requires="v">
                <p:oleObj spid="_x0000_s3103" name="Документ" r:id="rId7" imgW="6012357" imgH="2540966" progId="Word.Document.8">
                  <p:embed/>
                </p:oleObj>
              </mc:Choice>
              <mc:Fallback>
                <p:oleObj name="Документ" r:id="rId7" imgW="6012357" imgH="2540966"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9913" y="3671310"/>
                        <a:ext cx="6289399" cy="2541587"/>
                      </a:xfrm>
                      <a:prstGeom prst="rect">
                        <a:avLst/>
                      </a:prstGeom>
                      <a:noFill/>
                      <a:ln>
                        <a:noFill/>
                      </a:ln>
                      <a:effectLst/>
                    </p:spPr>
                  </p:pic>
                </p:oleObj>
              </mc:Fallback>
            </mc:AlternateContent>
          </a:graphicData>
        </a:graphic>
      </p:graphicFrame>
      <p:grpSp>
        <p:nvGrpSpPr>
          <p:cNvPr id="29" name="Группа 28"/>
          <p:cNvGrpSpPr/>
          <p:nvPr/>
        </p:nvGrpSpPr>
        <p:grpSpPr>
          <a:xfrm>
            <a:off x="296691" y="2230739"/>
            <a:ext cx="2813135" cy="1262925"/>
            <a:chOff x="500220" y="3697774"/>
            <a:chExt cx="2813135" cy="1262925"/>
          </a:xfrm>
        </p:grpSpPr>
        <p:sp>
          <p:nvSpPr>
            <p:cNvPr id="7" name="Дуга 6"/>
            <p:cNvSpPr/>
            <p:nvPr/>
          </p:nvSpPr>
          <p:spPr>
            <a:xfrm rot="20151501">
              <a:off x="500220" y="3925201"/>
              <a:ext cx="2813135" cy="1035498"/>
            </a:xfrm>
            <a:prstGeom prst="arc">
              <a:avLst>
                <a:gd name="adj1" fmla="val 11077854"/>
                <a:gd name="adj2" fmla="val 20928067"/>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 name="Полилиния 9"/>
            <p:cNvSpPr/>
            <p:nvPr/>
          </p:nvSpPr>
          <p:spPr>
            <a:xfrm>
              <a:off x="679765" y="3697774"/>
              <a:ext cx="2170706" cy="1113183"/>
            </a:xfrm>
            <a:custGeom>
              <a:avLst/>
              <a:gdLst>
                <a:gd name="connsiteX0" fmla="*/ 0 w 2170706"/>
                <a:gd name="connsiteY0" fmla="*/ 1113183 h 1113183"/>
                <a:gd name="connsiteX1" fmla="*/ 477078 w 2170706"/>
                <a:gd name="connsiteY1" fmla="*/ 437322 h 1113183"/>
                <a:gd name="connsiteX2" fmla="*/ 1510748 w 2170706"/>
                <a:gd name="connsiteY2" fmla="*/ 445273 h 1113183"/>
                <a:gd name="connsiteX3" fmla="*/ 2170706 w 2170706"/>
                <a:gd name="connsiteY3" fmla="*/ 0 h 1113183"/>
              </a:gdLst>
              <a:ahLst/>
              <a:cxnLst>
                <a:cxn ang="0">
                  <a:pos x="connsiteX0" y="connsiteY0"/>
                </a:cxn>
                <a:cxn ang="0">
                  <a:pos x="connsiteX1" y="connsiteY1"/>
                </a:cxn>
                <a:cxn ang="0">
                  <a:pos x="connsiteX2" y="connsiteY2"/>
                </a:cxn>
                <a:cxn ang="0">
                  <a:pos x="connsiteX3" y="connsiteY3"/>
                </a:cxn>
              </a:cxnLst>
              <a:rect l="l" t="t" r="r" b="b"/>
              <a:pathLst>
                <a:path w="2170706" h="1113183">
                  <a:moveTo>
                    <a:pt x="0" y="1113183"/>
                  </a:moveTo>
                  <a:cubicBezTo>
                    <a:pt x="112643" y="830911"/>
                    <a:pt x="225287" y="548640"/>
                    <a:pt x="477078" y="437322"/>
                  </a:cubicBezTo>
                  <a:cubicBezTo>
                    <a:pt x="728869" y="326004"/>
                    <a:pt x="1228477" y="518160"/>
                    <a:pt x="1510748" y="445273"/>
                  </a:cubicBezTo>
                  <a:cubicBezTo>
                    <a:pt x="1793019" y="372386"/>
                    <a:pt x="2063364" y="80838"/>
                    <a:pt x="217070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 стрелкой 11"/>
            <p:cNvCxnSpPr/>
            <p:nvPr/>
          </p:nvCxnSpPr>
          <p:spPr>
            <a:xfrm flipV="1">
              <a:off x="918304" y="3697774"/>
              <a:ext cx="477078" cy="628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926255" y="4325927"/>
              <a:ext cx="230588" cy="214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38525" y="4406205"/>
              <a:ext cx="433132" cy="369332"/>
            </a:xfrm>
            <a:prstGeom prst="rect">
              <a:avLst/>
            </a:prstGeom>
            <a:noFill/>
          </p:spPr>
          <p:txBody>
            <a:bodyPr wrap="none" rtlCol="0">
              <a:spAutoFit/>
            </a:bodyPr>
            <a:lstStyle/>
            <a:p>
              <a:r>
                <a:rPr lang="el-GR" dirty="0">
                  <a:solidFill>
                    <a:srgbClr val="FF0000"/>
                  </a:solidFill>
                </a:rPr>
                <a:t>Δ</a:t>
              </a:r>
              <a:r>
                <a:rPr lang="en-US" dirty="0">
                  <a:solidFill>
                    <a:srgbClr val="FF0000"/>
                  </a:solidFill>
                </a:rPr>
                <a:t>P</a:t>
              </a:r>
              <a:endParaRPr lang="ru-RU" dirty="0">
                <a:solidFill>
                  <a:srgbClr val="FF0000"/>
                </a:solidFill>
              </a:endParaRPr>
            </a:p>
          </p:txBody>
        </p:sp>
      </p:grpSp>
      <p:sp>
        <p:nvSpPr>
          <p:cNvPr id="18" name="Прямоугольник 17"/>
          <p:cNvSpPr/>
          <p:nvPr/>
        </p:nvSpPr>
        <p:spPr>
          <a:xfrm>
            <a:off x="3967703" y="4886439"/>
            <a:ext cx="1416283" cy="32166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олилиния 19"/>
          <p:cNvSpPr/>
          <p:nvPr/>
        </p:nvSpPr>
        <p:spPr>
          <a:xfrm>
            <a:off x="4520438" y="5216058"/>
            <a:ext cx="310811" cy="437321"/>
          </a:xfrm>
          <a:custGeom>
            <a:avLst/>
            <a:gdLst>
              <a:gd name="connsiteX0" fmla="*/ 143538 w 310811"/>
              <a:gd name="connsiteY0" fmla="*/ 0 h 437321"/>
              <a:gd name="connsiteX1" fmla="*/ 286661 w 310811"/>
              <a:gd name="connsiteY1" fmla="*/ 31805 h 437321"/>
              <a:gd name="connsiteX2" fmla="*/ 103781 w 310811"/>
              <a:gd name="connsiteY2" fmla="*/ 111318 h 437321"/>
              <a:gd name="connsiteX3" fmla="*/ 16317 w 310811"/>
              <a:gd name="connsiteY3" fmla="*/ 47707 h 437321"/>
              <a:gd name="connsiteX4" fmla="*/ 159440 w 310811"/>
              <a:gd name="connsiteY4" fmla="*/ 47707 h 437321"/>
              <a:gd name="connsiteX5" fmla="*/ 286661 w 310811"/>
              <a:gd name="connsiteY5" fmla="*/ 111318 h 437321"/>
              <a:gd name="connsiteX6" fmla="*/ 159440 w 310811"/>
              <a:gd name="connsiteY6" fmla="*/ 198782 h 437321"/>
              <a:gd name="connsiteX7" fmla="*/ 32219 w 310811"/>
              <a:gd name="connsiteY7" fmla="*/ 182880 h 437321"/>
              <a:gd name="connsiteX8" fmla="*/ 87879 w 310811"/>
              <a:gd name="connsiteY8" fmla="*/ 151074 h 437321"/>
              <a:gd name="connsiteX9" fmla="*/ 310515 w 310811"/>
              <a:gd name="connsiteY9" fmla="*/ 230587 h 437321"/>
              <a:gd name="connsiteX10" fmla="*/ 119684 w 310811"/>
              <a:gd name="connsiteY10" fmla="*/ 326003 h 437321"/>
              <a:gd name="connsiteX11" fmla="*/ 414 w 310811"/>
              <a:gd name="connsiteY11" fmla="*/ 310101 h 437321"/>
              <a:gd name="connsiteX12" fmla="*/ 159440 w 310811"/>
              <a:gd name="connsiteY12" fmla="*/ 262393 h 437321"/>
              <a:gd name="connsiteX13" fmla="*/ 310515 w 310811"/>
              <a:gd name="connsiteY13" fmla="*/ 373711 h 437321"/>
              <a:gd name="connsiteX14" fmla="*/ 119684 w 310811"/>
              <a:gd name="connsiteY14" fmla="*/ 437321 h 43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811" h="437321">
                <a:moveTo>
                  <a:pt x="143538" y="0"/>
                </a:moveTo>
                <a:cubicBezTo>
                  <a:pt x="218412" y="6626"/>
                  <a:pt x="293287" y="13252"/>
                  <a:pt x="286661" y="31805"/>
                </a:cubicBezTo>
                <a:cubicBezTo>
                  <a:pt x="280035" y="50358"/>
                  <a:pt x="148838" y="108668"/>
                  <a:pt x="103781" y="111318"/>
                </a:cubicBezTo>
                <a:cubicBezTo>
                  <a:pt x="58724" y="113968"/>
                  <a:pt x="7040" y="58309"/>
                  <a:pt x="16317" y="47707"/>
                </a:cubicBezTo>
                <a:cubicBezTo>
                  <a:pt x="25594" y="37105"/>
                  <a:pt x="114383" y="37105"/>
                  <a:pt x="159440" y="47707"/>
                </a:cubicBezTo>
                <a:cubicBezTo>
                  <a:pt x="204497" y="58309"/>
                  <a:pt x="286661" y="86139"/>
                  <a:pt x="286661" y="111318"/>
                </a:cubicBezTo>
                <a:cubicBezTo>
                  <a:pt x="286661" y="136497"/>
                  <a:pt x="201847" y="186855"/>
                  <a:pt x="159440" y="198782"/>
                </a:cubicBezTo>
                <a:cubicBezTo>
                  <a:pt x="117033" y="210709"/>
                  <a:pt x="44146" y="190831"/>
                  <a:pt x="32219" y="182880"/>
                </a:cubicBezTo>
                <a:cubicBezTo>
                  <a:pt x="20292" y="174929"/>
                  <a:pt x="41496" y="143123"/>
                  <a:pt x="87879" y="151074"/>
                </a:cubicBezTo>
                <a:cubicBezTo>
                  <a:pt x="134262" y="159025"/>
                  <a:pt x="305214" y="201432"/>
                  <a:pt x="310515" y="230587"/>
                </a:cubicBezTo>
                <a:cubicBezTo>
                  <a:pt x="315816" y="259742"/>
                  <a:pt x="171368" y="312751"/>
                  <a:pt x="119684" y="326003"/>
                </a:cubicBezTo>
                <a:cubicBezTo>
                  <a:pt x="68000" y="339255"/>
                  <a:pt x="-6212" y="320703"/>
                  <a:pt x="414" y="310101"/>
                </a:cubicBezTo>
                <a:cubicBezTo>
                  <a:pt x="7040" y="299499"/>
                  <a:pt x="107757" y="251791"/>
                  <a:pt x="159440" y="262393"/>
                </a:cubicBezTo>
                <a:cubicBezTo>
                  <a:pt x="211123" y="272995"/>
                  <a:pt x="317141" y="344556"/>
                  <a:pt x="310515" y="373711"/>
                </a:cubicBezTo>
                <a:cubicBezTo>
                  <a:pt x="303889" y="402866"/>
                  <a:pt x="170042" y="432020"/>
                  <a:pt x="119684" y="4373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3896139" y="4516343"/>
            <a:ext cx="71562" cy="117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3784081" y="5653377"/>
            <a:ext cx="1599905"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Капля 22"/>
          <p:cNvSpPr/>
          <p:nvPr/>
        </p:nvSpPr>
        <p:spPr>
          <a:xfrm rot="18431326">
            <a:off x="4151911" y="3969692"/>
            <a:ext cx="193984" cy="17537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Капля 23"/>
          <p:cNvSpPr/>
          <p:nvPr/>
        </p:nvSpPr>
        <p:spPr>
          <a:xfrm rot="18431326">
            <a:off x="4280393" y="4605693"/>
            <a:ext cx="193984" cy="17537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Капля 24"/>
          <p:cNvSpPr/>
          <p:nvPr/>
        </p:nvSpPr>
        <p:spPr>
          <a:xfrm rot="18431326">
            <a:off x="4630230" y="3585703"/>
            <a:ext cx="193984" cy="17537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Капля 25"/>
          <p:cNvSpPr/>
          <p:nvPr/>
        </p:nvSpPr>
        <p:spPr>
          <a:xfrm rot="18431326">
            <a:off x="4675810" y="4218404"/>
            <a:ext cx="193984" cy="17537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Капля 26"/>
          <p:cNvSpPr/>
          <p:nvPr/>
        </p:nvSpPr>
        <p:spPr>
          <a:xfrm rot="18431326">
            <a:off x="5178678" y="4041655"/>
            <a:ext cx="193984" cy="15943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p:cNvSpPr txBox="1"/>
          <p:nvPr/>
        </p:nvSpPr>
        <p:spPr>
          <a:xfrm>
            <a:off x="207957" y="3646481"/>
            <a:ext cx="3359729" cy="1815882"/>
          </a:xfrm>
          <a:prstGeom prst="rect">
            <a:avLst/>
          </a:prstGeom>
          <a:noFill/>
        </p:spPr>
        <p:txBody>
          <a:bodyPr wrap="square" rtlCol="0">
            <a:spAutoFit/>
          </a:bodyPr>
          <a:lstStyle/>
          <a:p>
            <a:r>
              <a:rPr lang="ru-RU" sz="1400" dirty="0"/>
              <a:t>Равновесный эмиттанс электронных пучков определяется как результат квантовой раскачки бетатронных колебаний связанных с дискретным и случайным характером излучения отдельных фотонов и затуханием колебаний за счет радиационного трения.</a:t>
            </a:r>
          </a:p>
        </p:txBody>
      </p:sp>
    </p:spTree>
    <p:extLst>
      <p:ext uri="{BB962C8B-B14F-4D97-AF65-F5344CB8AC3E}">
        <p14:creationId xmlns:p14="http://schemas.microsoft.com/office/powerpoint/2010/main" val="4145866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6727" y="2634"/>
            <a:ext cx="7886700" cy="814791"/>
          </a:xfrm>
        </p:spPr>
        <p:txBody>
          <a:bodyPr/>
          <a:lstStyle/>
          <a:p>
            <a:r>
              <a:rPr lang="ru-RU" dirty="0" smtClean="0"/>
              <a:t>Фотонный эмиттанс</a:t>
            </a:r>
            <a:endParaRPr lang="ru-RU" dirty="0"/>
          </a:p>
        </p:txBody>
      </p:sp>
      <p:grpSp>
        <p:nvGrpSpPr>
          <p:cNvPr id="4" name="Группа 3"/>
          <p:cNvGrpSpPr/>
          <p:nvPr/>
        </p:nvGrpSpPr>
        <p:grpSpPr>
          <a:xfrm>
            <a:off x="568238" y="890339"/>
            <a:ext cx="3110856" cy="2697203"/>
            <a:chOff x="754636" y="2907748"/>
            <a:chExt cx="2978263" cy="2904657"/>
          </a:xfrm>
        </p:grpSpPr>
        <p:cxnSp>
          <p:nvCxnSpPr>
            <p:cNvPr id="5" name="Прямая со стрелкой 4"/>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Овал 6"/>
            <p:cNvSpPr/>
            <p:nvPr/>
          </p:nvSpPr>
          <p:spPr>
            <a:xfrm rot="3790766">
              <a:off x="2011751" y="3510278"/>
              <a:ext cx="412578" cy="2107468"/>
            </a:xfrm>
            <a:prstGeom prst="ellipse">
              <a:avLst/>
            </a:prstGeom>
            <a:pattFill prst="lgConfetti">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p:cNvCxnSpPr/>
            <p:nvPr/>
          </p:nvCxnSpPr>
          <p:spPr>
            <a:xfrm>
              <a:off x="2244105" y="3995282"/>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754636" y="5126942"/>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70237" y="4478646"/>
              <a:ext cx="271945" cy="397739"/>
            </a:xfrm>
            <a:prstGeom prst="rect">
              <a:avLst/>
            </a:prstGeom>
            <a:noFill/>
          </p:spPr>
          <p:txBody>
            <a:bodyPr wrap="none" rtlCol="0">
              <a:spAutoFit/>
            </a:bodyPr>
            <a:lstStyle/>
            <a:p>
              <a:r>
                <a:rPr lang="en-US" i="1" dirty="0"/>
                <a:t>x</a:t>
              </a:r>
              <a:endParaRPr lang="ru-RU" i="1" dirty="0"/>
            </a:p>
          </p:txBody>
        </p:sp>
        <p:sp>
          <p:nvSpPr>
            <p:cNvPr id="11" name="TextBox 10"/>
            <p:cNvSpPr txBox="1"/>
            <p:nvPr/>
          </p:nvSpPr>
          <p:spPr>
            <a:xfrm>
              <a:off x="2244105" y="2907748"/>
              <a:ext cx="321055" cy="397739"/>
            </a:xfrm>
            <a:prstGeom prst="rect">
              <a:avLst/>
            </a:prstGeom>
            <a:noFill/>
          </p:spPr>
          <p:txBody>
            <a:bodyPr wrap="none" rtlCol="0">
              <a:spAutoFit/>
            </a:bodyPr>
            <a:lstStyle/>
            <a:p>
              <a:r>
                <a:rPr lang="en-US" i="1" dirty="0"/>
                <a:t>x'</a:t>
              </a:r>
              <a:endParaRPr lang="ru-RU" i="1" dirty="0"/>
            </a:p>
          </p:txBody>
        </p:sp>
      </p:grpSp>
      <p:grpSp>
        <p:nvGrpSpPr>
          <p:cNvPr id="12" name="Группа 11"/>
          <p:cNvGrpSpPr/>
          <p:nvPr/>
        </p:nvGrpSpPr>
        <p:grpSpPr>
          <a:xfrm>
            <a:off x="799521" y="3781183"/>
            <a:ext cx="2530190" cy="2697203"/>
            <a:chOff x="1242297" y="2907748"/>
            <a:chExt cx="2422347" cy="2904657"/>
          </a:xfrm>
        </p:grpSpPr>
        <p:cxnSp>
          <p:nvCxnSpPr>
            <p:cNvPr id="13" name="Прямая со стрелкой 12"/>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70237" y="4478646"/>
              <a:ext cx="271945" cy="397739"/>
            </a:xfrm>
            <a:prstGeom prst="rect">
              <a:avLst/>
            </a:prstGeom>
            <a:noFill/>
          </p:spPr>
          <p:txBody>
            <a:bodyPr wrap="none" rtlCol="0">
              <a:spAutoFit/>
            </a:bodyPr>
            <a:lstStyle/>
            <a:p>
              <a:r>
                <a:rPr lang="en-US" i="1" dirty="0"/>
                <a:t>x</a:t>
              </a:r>
              <a:endParaRPr lang="ru-RU" i="1" dirty="0"/>
            </a:p>
          </p:txBody>
        </p:sp>
        <p:sp>
          <p:nvSpPr>
            <p:cNvPr id="19" name="TextBox 18"/>
            <p:cNvSpPr txBox="1"/>
            <p:nvPr/>
          </p:nvSpPr>
          <p:spPr>
            <a:xfrm>
              <a:off x="2244105" y="2907748"/>
              <a:ext cx="321055" cy="397739"/>
            </a:xfrm>
            <a:prstGeom prst="rect">
              <a:avLst/>
            </a:prstGeom>
            <a:noFill/>
          </p:spPr>
          <p:txBody>
            <a:bodyPr wrap="none" rtlCol="0">
              <a:spAutoFit/>
            </a:bodyPr>
            <a:lstStyle/>
            <a:p>
              <a:r>
                <a:rPr lang="en-US" i="1" dirty="0"/>
                <a:t>x'</a:t>
              </a:r>
              <a:endParaRPr lang="ru-RU" i="1" dirty="0"/>
            </a:p>
          </p:txBody>
        </p:sp>
      </p:grpSp>
      <p:sp>
        <p:nvSpPr>
          <p:cNvPr id="32" name="Овал 31"/>
          <p:cNvSpPr/>
          <p:nvPr/>
        </p:nvSpPr>
        <p:spPr>
          <a:xfrm>
            <a:off x="2304288" y="4480560"/>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2392001" y="4135931"/>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2679192" y="4336004"/>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2578608" y="4708382"/>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2129973" y="4850764"/>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5" name="Прямая соединительная линия 54"/>
          <p:cNvCxnSpPr>
            <a:stCxn id="47" idx="2"/>
          </p:cNvCxnSpPr>
          <p:nvPr/>
        </p:nvCxnSpPr>
        <p:spPr>
          <a:xfrm flipV="1">
            <a:off x="5852160" y="3703320"/>
            <a:ext cx="0" cy="675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a:stCxn id="47" idx="6"/>
          </p:cNvCxnSpPr>
          <p:nvPr/>
        </p:nvCxnSpPr>
        <p:spPr>
          <a:xfrm flipV="1">
            <a:off x="5989897" y="3703320"/>
            <a:ext cx="0" cy="675696"/>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Группа 14"/>
          <p:cNvGrpSpPr/>
          <p:nvPr/>
        </p:nvGrpSpPr>
        <p:grpSpPr>
          <a:xfrm>
            <a:off x="4936822" y="890339"/>
            <a:ext cx="3788363" cy="2697203"/>
            <a:chOff x="4936820" y="890337"/>
            <a:chExt cx="3788363" cy="2697203"/>
          </a:xfrm>
        </p:grpSpPr>
        <p:sp>
          <p:nvSpPr>
            <p:cNvPr id="30" name="Овал 29"/>
            <p:cNvSpPr/>
            <p:nvPr/>
          </p:nvSpPr>
          <p:spPr>
            <a:xfrm rot="3790766">
              <a:off x="6142245" y="1199861"/>
              <a:ext cx="873725" cy="243745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p:cNvGrpSpPr/>
            <p:nvPr/>
          </p:nvGrpSpPr>
          <p:grpSpPr>
            <a:xfrm>
              <a:off x="5042753" y="890337"/>
              <a:ext cx="3110856" cy="2697203"/>
              <a:chOff x="754636" y="2907748"/>
              <a:chExt cx="2978263" cy="2904657"/>
            </a:xfrm>
          </p:grpSpPr>
          <p:cxnSp>
            <p:nvCxnSpPr>
              <p:cNvPr id="23" name="Прямая со стрелкой 22"/>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Овал 24"/>
              <p:cNvSpPr/>
              <p:nvPr/>
            </p:nvSpPr>
            <p:spPr>
              <a:xfrm rot="3790766">
                <a:off x="2011751" y="3510278"/>
                <a:ext cx="412578" cy="2107468"/>
              </a:xfrm>
              <a:prstGeom prst="ellipse">
                <a:avLst/>
              </a:prstGeom>
              <a:pattFill prst="lgConfetti">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6" name="Прямая соединительная линия 25"/>
              <p:cNvCxnSpPr/>
              <p:nvPr/>
            </p:nvCxnSpPr>
            <p:spPr>
              <a:xfrm>
                <a:off x="2244105" y="3995282"/>
                <a:ext cx="1488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754636" y="5126942"/>
                <a:ext cx="1489469"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370237" y="4478646"/>
                <a:ext cx="271945" cy="397739"/>
              </a:xfrm>
              <a:prstGeom prst="rect">
                <a:avLst/>
              </a:prstGeom>
              <a:noFill/>
            </p:spPr>
            <p:txBody>
              <a:bodyPr wrap="none" rtlCol="0">
                <a:spAutoFit/>
              </a:bodyPr>
              <a:lstStyle/>
              <a:p>
                <a:r>
                  <a:rPr lang="en-US" i="1" dirty="0"/>
                  <a:t>x</a:t>
                </a:r>
                <a:endParaRPr lang="ru-RU" i="1" dirty="0"/>
              </a:p>
            </p:txBody>
          </p:sp>
          <p:sp>
            <p:nvSpPr>
              <p:cNvPr id="29" name="TextBox 28"/>
              <p:cNvSpPr txBox="1"/>
              <p:nvPr/>
            </p:nvSpPr>
            <p:spPr>
              <a:xfrm>
                <a:off x="2244105" y="2907748"/>
                <a:ext cx="321055" cy="397739"/>
              </a:xfrm>
              <a:prstGeom prst="rect">
                <a:avLst/>
              </a:prstGeom>
              <a:noFill/>
            </p:spPr>
            <p:txBody>
              <a:bodyPr wrap="none" rtlCol="0">
                <a:spAutoFit/>
              </a:bodyPr>
              <a:lstStyle/>
              <a:p>
                <a:r>
                  <a:rPr lang="en-US" i="1" dirty="0"/>
                  <a:t>x'</a:t>
                </a:r>
                <a:endParaRPr lang="ru-RU" i="1" dirty="0"/>
              </a:p>
            </p:txBody>
          </p:sp>
        </p:grpSp>
        <p:cxnSp>
          <p:nvCxnSpPr>
            <p:cNvPr id="68" name="Прямая соединительная линия 67"/>
            <p:cNvCxnSpPr/>
            <p:nvPr/>
          </p:nvCxnSpPr>
          <p:spPr>
            <a:xfrm>
              <a:off x="6598534" y="1760750"/>
              <a:ext cx="1555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a:stCxn id="25" idx="4"/>
            </p:cNvCxnSpPr>
            <p:nvPr/>
          </p:nvCxnSpPr>
          <p:spPr>
            <a:xfrm flipV="1">
              <a:off x="5589065" y="1900198"/>
              <a:ext cx="16068" cy="1024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flipV="1">
              <a:off x="5491487" y="1873599"/>
              <a:ext cx="332" cy="1068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H="1">
              <a:off x="4936820" y="2080621"/>
              <a:ext cx="799888"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973637" y="1752007"/>
                  <a:ext cx="452881" cy="315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ru-RU" i="1">
                                <a:latin typeface="Cambria Math" panose="02040503050406030204" pitchFamily="18" charset="0"/>
                              </a:rPr>
                            </m:ctrlPr>
                          </m:radPr>
                          <m:deg/>
                          <m:e>
                            <m:r>
                              <a:rPr lang="ru-RU"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𝐿</m:t>
                            </m:r>
                          </m:e>
                        </m:rad>
                      </m:oMath>
                    </m:oMathPara>
                  </a14:m>
                  <a:endParaRPr lang="ru-RU" dirty="0"/>
                </a:p>
              </p:txBody>
            </p:sp>
          </mc:Choice>
          <mc:Fallback xmlns="">
            <p:sp>
              <p:nvSpPr>
                <p:cNvPr id="75" name="TextBox 74"/>
                <p:cNvSpPr txBox="1">
                  <a:spLocks noRot="1" noChangeAspect="1" noMove="1" noResize="1" noEditPoints="1" noAdjustHandles="1" noChangeArrowheads="1" noChangeShapeType="1" noTextEdit="1"/>
                </p:cNvSpPr>
                <p:nvPr/>
              </p:nvSpPr>
              <p:spPr>
                <a:xfrm>
                  <a:off x="4973637" y="1752007"/>
                  <a:ext cx="452881" cy="315214"/>
                </a:xfrm>
                <a:prstGeom prst="rect">
                  <a:avLst/>
                </a:prstGeom>
                <a:blipFill rotWithShape="0">
                  <a:blip r:embed="rId4"/>
                  <a:stretch>
                    <a:fillRect r="-12162" b="-76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7884544" y="1126647"/>
                  <a:ext cx="840639" cy="545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ru-RU" sz="1200" i="1">
                                <a:latin typeface="Cambria Math" panose="02040503050406030204" pitchFamily="18" charset="0"/>
                              </a:rPr>
                            </m:ctrlPr>
                          </m:radPr>
                          <m:deg/>
                          <m:e>
                            <m:f>
                              <m:fPr>
                                <m:ctrlPr>
                                  <a:rPr lang="ru-RU" sz="1200" i="1">
                                    <a:latin typeface="Cambria Math" panose="02040503050406030204" pitchFamily="18" charset="0"/>
                                  </a:rPr>
                                </m:ctrlPr>
                              </m:fPr>
                              <m:num>
                                <m:r>
                                  <a:rPr lang="ru-RU" sz="1200" i="1">
                                    <a:latin typeface="Cambria Math" panose="02040503050406030204" pitchFamily="18" charset="0"/>
                                  </a:rPr>
                                  <m:t>1</m:t>
                                </m:r>
                              </m:num>
                              <m:den>
                                <m:sSup>
                                  <m:sSupPr>
                                    <m:ctrlPr>
                                      <a:rPr lang="ru-RU" sz="1200" i="1">
                                        <a:latin typeface="Cambria Math" panose="02040503050406030204" pitchFamily="18" charset="0"/>
                                      </a:rPr>
                                    </m:ctrlPr>
                                  </m:sSupPr>
                                  <m:e>
                                    <m:r>
                                      <a:rPr lang="ru-RU" sz="1200" i="1">
                                        <a:latin typeface="Cambria Math" panose="02040503050406030204" pitchFamily="18" charset="0"/>
                                        <a:ea typeface="Cambria Math" panose="02040503050406030204" pitchFamily="18" charset="0"/>
                                      </a:rPr>
                                      <m:t>𝛾</m:t>
                                    </m:r>
                                  </m:e>
                                  <m:sup>
                                    <m:r>
                                      <a:rPr lang="ru-RU" sz="1200" i="1">
                                        <a:latin typeface="Cambria Math" panose="02040503050406030204" pitchFamily="18" charset="0"/>
                                      </a:rPr>
                                      <m:t>2</m:t>
                                    </m:r>
                                  </m:sup>
                                </m:sSup>
                              </m:den>
                            </m:f>
                            <m:r>
                              <a:rPr lang="ru-RU" sz="1200" i="1">
                                <a:latin typeface="Cambria Math" panose="02040503050406030204" pitchFamily="18" charset="0"/>
                              </a:rPr>
                              <m:t>+</m:t>
                            </m:r>
                            <m:f>
                              <m:fPr>
                                <m:ctrlPr>
                                  <a:rPr lang="ru-RU" sz="1200" i="1">
                                    <a:latin typeface="Cambria Math" panose="02040503050406030204" pitchFamily="18" charset="0"/>
                                  </a:rPr>
                                </m:ctrlPr>
                              </m:fPr>
                              <m:num>
                                <m:r>
                                  <a:rPr lang="ru-RU" sz="1200" i="1">
                                    <a:latin typeface="Cambria Math" panose="02040503050406030204" pitchFamily="18" charset="0"/>
                                    <a:ea typeface="Cambria Math" panose="02040503050406030204" pitchFamily="18" charset="0"/>
                                  </a:rPr>
                                  <m:t>𝜆</m:t>
                                </m:r>
                              </m:num>
                              <m:den>
                                <m:r>
                                  <a:rPr lang="en-US" sz="1200" i="1">
                                    <a:latin typeface="Cambria Math" panose="02040503050406030204" pitchFamily="18" charset="0"/>
                                  </a:rPr>
                                  <m:t>𝐿</m:t>
                                </m:r>
                              </m:den>
                            </m:f>
                          </m:e>
                        </m:rad>
                      </m:oMath>
                    </m:oMathPara>
                  </a14:m>
                  <a:endParaRPr lang="ru-RU" sz="1200" dirty="0"/>
                </a:p>
              </p:txBody>
            </p:sp>
          </mc:Choice>
          <mc:Fallback xmlns="">
            <p:sp>
              <p:nvSpPr>
                <p:cNvPr id="76" name="TextBox 75"/>
                <p:cNvSpPr txBox="1">
                  <a:spLocks noRot="1" noChangeAspect="1" noMove="1" noResize="1" noEditPoints="1" noAdjustHandles="1" noChangeArrowheads="1" noChangeShapeType="1" noTextEdit="1"/>
                </p:cNvSpPr>
                <p:nvPr/>
              </p:nvSpPr>
              <p:spPr>
                <a:xfrm>
                  <a:off x="7884544" y="1126647"/>
                  <a:ext cx="840639" cy="545662"/>
                </a:xfrm>
                <a:prstGeom prst="rect">
                  <a:avLst/>
                </a:prstGeom>
                <a:blipFill rotWithShape="0">
                  <a:blip r:embed="rId5"/>
                  <a:stretch>
                    <a:fillRect/>
                  </a:stretch>
                </a:blipFill>
              </p:spPr>
              <p:txBody>
                <a:bodyPr/>
                <a:lstStyle/>
                <a:p>
                  <a:r>
                    <a:rPr lang="ru-RU">
                      <a:noFill/>
                    </a:rPr>
                    <a:t> </a:t>
                  </a:r>
                </a:p>
              </p:txBody>
            </p:sp>
          </mc:Fallback>
        </mc:AlternateContent>
        <p:cxnSp>
          <p:nvCxnSpPr>
            <p:cNvPr id="78" name="Прямая соединительная линия 77"/>
            <p:cNvCxnSpPr/>
            <p:nvPr/>
          </p:nvCxnSpPr>
          <p:spPr>
            <a:xfrm flipV="1">
              <a:off x="7932751" y="1145408"/>
              <a:ext cx="0" cy="843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p:nvPr/>
          </p:nvCxnSpPr>
          <p:spPr>
            <a:xfrm>
              <a:off x="7937197" y="1135390"/>
              <a:ext cx="0" cy="625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Прямая со стрелкой 81"/>
            <p:cNvCxnSpPr/>
            <p:nvPr/>
          </p:nvCxnSpPr>
          <p:spPr>
            <a:xfrm flipV="1">
              <a:off x="7932751" y="1873599"/>
              <a:ext cx="0" cy="207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83"/>
            <p:cNvCxnSpPr/>
            <p:nvPr/>
          </p:nvCxnSpPr>
          <p:spPr>
            <a:xfrm>
              <a:off x="4936820" y="2080621"/>
              <a:ext cx="5546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Прямая со стрелкой 85"/>
            <p:cNvCxnSpPr/>
            <p:nvPr/>
          </p:nvCxnSpPr>
          <p:spPr>
            <a:xfrm flipH="1">
              <a:off x="5597099" y="2080621"/>
              <a:ext cx="1396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6" name="Группа 15"/>
          <p:cNvGrpSpPr/>
          <p:nvPr/>
        </p:nvGrpSpPr>
        <p:grpSpPr>
          <a:xfrm>
            <a:off x="4018070" y="3528043"/>
            <a:ext cx="3055828" cy="2950343"/>
            <a:chOff x="4018070" y="3528041"/>
            <a:chExt cx="3055828" cy="2950343"/>
          </a:xfrm>
        </p:grpSpPr>
        <p:sp>
          <p:nvSpPr>
            <p:cNvPr id="65" name="Овал 64"/>
            <p:cNvSpPr/>
            <p:nvPr/>
          </p:nvSpPr>
          <p:spPr>
            <a:xfrm>
              <a:off x="5494112" y="4244126"/>
              <a:ext cx="137737" cy="518189"/>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Овал 65"/>
            <p:cNvSpPr/>
            <p:nvPr/>
          </p:nvSpPr>
          <p:spPr>
            <a:xfrm>
              <a:off x="5325839" y="4617133"/>
              <a:ext cx="137737" cy="518189"/>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a:off x="5771807" y="4503221"/>
              <a:ext cx="137737" cy="518189"/>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p:cNvSpPr/>
            <p:nvPr/>
          </p:nvSpPr>
          <p:spPr>
            <a:xfrm>
              <a:off x="5582829" y="3896722"/>
              <a:ext cx="137737" cy="518189"/>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5852160" y="4119921"/>
              <a:ext cx="137737" cy="518189"/>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7" name="Группа 36"/>
            <p:cNvGrpSpPr/>
            <p:nvPr/>
          </p:nvGrpSpPr>
          <p:grpSpPr>
            <a:xfrm>
              <a:off x="4018070" y="3781181"/>
              <a:ext cx="2530190" cy="2697203"/>
              <a:chOff x="1242297" y="2907748"/>
              <a:chExt cx="2422347" cy="2904657"/>
            </a:xfrm>
          </p:grpSpPr>
          <p:cxnSp>
            <p:nvCxnSpPr>
              <p:cNvPr id="38" name="Прямая со стрелкой 37"/>
              <p:cNvCxnSpPr/>
              <p:nvPr/>
            </p:nvCxnSpPr>
            <p:spPr>
              <a:xfrm flipV="1">
                <a:off x="2244105" y="2948603"/>
                <a:ext cx="0" cy="286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V="1">
                <a:off x="1242297" y="4484535"/>
                <a:ext cx="2422347" cy="36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370237" y="4478646"/>
                <a:ext cx="271945" cy="397739"/>
              </a:xfrm>
              <a:prstGeom prst="rect">
                <a:avLst/>
              </a:prstGeom>
              <a:noFill/>
            </p:spPr>
            <p:txBody>
              <a:bodyPr wrap="none" rtlCol="0">
                <a:spAutoFit/>
              </a:bodyPr>
              <a:lstStyle/>
              <a:p>
                <a:r>
                  <a:rPr lang="en-US" i="1" dirty="0"/>
                  <a:t>x</a:t>
                </a:r>
                <a:endParaRPr lang="ru-RU" i="1" dirty="0"/>
              </a:p>
            </p:txBody>
          </p:sp>
          <p:sp>
            <p:nvSpPr>
              <p:cNvPr id="41" name="TextBox 40"/>
              <p:cNvSpPr txBox="1"/>
              <p:nvPr/>
            </p:nvSpPr>
            <p:spPr>
              <a:xfrm>
                <a:off x="2244105" y="2907748"/>
                <a:ext cx="321055" cy="397739"/>
              </a:xfrm>
              <a:prstGeom prst="rect">
                <a:avLst/>
              </a:prstGeom>
              <a:noFill/>
            </p:spPr>
            <p:txBody>
              <a:bodyPr wrap="none" rtlCol="0">
                <a:spAutoFit/>
              </a:bodyPr>
              <a:lstStyle/>
              <a:p>
                <a:r>
                  <a:rPr lang="en-US" i="1" dirty="0"/>
                  <a:t>x'</a:t>
                </a:r>
                <a:endParaRPr lang="ru-RU" i="1" dirty="0"/>
              </a:p>
            </p:txBody>
          </p:sp>
        </p:grpSp>
        <p:sp>
          <p:nvSpPr>
            <p:cNvPr id="42" name="Овал 41"/>
            <p:cNvSpPr/>
            <p:nvPr/>
          </p:nvSpPr>
          <p:spPr>
            <a:xfrm>
              <a:off x="5522837" y="4480560"/>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5610550" y="4135931"/>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a:off x="5879880" y="4337867"/>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a:off x="5797157" y="4708382"/>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5348522" y="4850764"/>
              <a:ext cx="82296" cy="8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8" name="Прямая соединительная линия 47"/>
            <p:cNvCxnSpPr/>
            <p:nvPr/>
          </p:nvCxnSpPr>
          <p:spPr>
            <a:xfrm>
              <a:off x="5909203" y="4119921"/>
              <a:ext cx="479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5921028" y="4638110"/>
              <a:ext cx="4680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flipV="1">
              <a:off x="6240746" y="4119921"/>
              <a:ext cx="0" cy="518189"/>
            </a:xfrm>
            <a:prstGeom prst="straightConnector1">
              <a:avLst/>
            </a:prstGeom>
            <a:ln>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5692846" y="3819118"/>
              <a:ext cx="1080827"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6233259" y="4128343"/>
                  <a:ext cx="840639" cy="545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2</m:t>
                        </m:r>
                        <m:rad>
                          <m:radPr>
                            <m:degHide m:val="on"/>
                            <m:ctrlPr>
                              <a:rPr lang="ru-RU" sz="1200" i="1">
                                <a:latin typeface="Cambria Math" panose="02040503050406030204" pitchFamily="18" charset="0"/>
                              </a:rPr>
                            </m:ctrlPr>
                          </m:radPr>
                          <m:deg/>
                          <m:e>
                            <m:f>
                              <m:fPr>
                                <m:ctrlPr>
                                  <a:rPr lang="ru-RU" sz="1200" i="1">
                                    <a:latin typeface="Cambria Math" panose="02040503050406030204" pitchFamily="18" charset="0"/>
                                  </a:rPr>
                                </m:ctrlPr>
                              </m:fPr>
                              <m:num>
                                <m:r>
                                  <a:rPr lang="ru-RU" sz="1200" i="1">
                                    <a:latin typeface="Cambria Math" panose="02040503050406030204" pitchFamily="18" charset="0"/>
                                  </a:rPr>
                                  <m:t>1</m:t>
                                </m:r>
                              </m:num>
                              <m:den>
                                <m:sSup>
                                  <m:sSupPr>
                                    <m:ctrlPr>
                                      <a:rPr lang="ru-RU" sz="1200" i="1">
                                        <a:latin typeface="Cambria Math" panose="02040503050406030204" pitchFamily="18" charset="0"/>
                                      </a:rPr>
                                    </m:ctrlPr>
                                  </m:sSupPr>
                                  <m:e>
                                    <m:r>
                                      <a:rPr lang="ru-RU" sz="1200" i="1">
                                        <a:latin typeface="Cambria Math" panose="02040503050406030204" pitchFamily="18" charset="0"/>
                                        <a:ea typeface="Cambria Math" panose="02040503050406030204" pitchFamily="18" charset="0"/>
                                      </a:rPr>
                                      <m:t>𝛾</m:t>
                                    </m:r>
                                  </m:e>
                                  <m:sup>
                                    <m:r>
                                      <a:rPr lang="ru-RU" sz="1200" i="1">
                                        <a:latin typeface="Cambria Math" panose="02040503050406030204" pitchFamily="18" charset="0"/>
                                      </a:rPr>
                                      <m:t>2</m:t>
                                    </m:r>
                                  </m:sup>
                                </m:sSup>
                              </m:den>
                            </m:f>
                            <m:r>
                              <a:rPr lang="ru-RU" sz="1200" i="1">
                                <a:latin typeface="Cambria Math" panose="02040503050406030204" pitchFamily="18" charset="0"/>
                              </a:rPr>
                              <m:t>+</m:t>
                            </m:r>
                            <m:f>
                              <m:fPr>
                                <m:ctrlPr>
                                  <a:rPr lang="ru-RU" sz="1200" i="1">
                                    <a:latin typeface="Cambria Math" panose="02040503050406030204" pitchFamily="18" charset="0"/>
                                  </a:rPr>
                                </m:ctrlPr>
                              </m:fPr>
                              <m:num>
                                <m:r>
                                  <a:rPr lang="ru-RU" sz="1200" i="1">
                                    <a:latin typeface="Cambria Math" panose="02040503050406030204" pitchFamily="18" charset="0"/>
                                    <a:ea typeface="Cambria Math" panose="02040503050406030204" pitchFamily="18" charset="0"/>
                                  </a:rPr>
                                  <m:t>𝜆</m:t>
                                </m:r>
                              </m:num>
                              <m:den>
                                <m:r>
                                  <a:rPr lang="en-US" sz="1200" i="1">
                                    <a:latin typeface="Cambria Math" panose="02040503050406030204" pitchFamily="18" charset="0"/>
                                  </a:rPr>
                                  <m:t>𝐿</m:t>
                                </m:r>
                              </m:den>
                            </m:f>
                          </m:e>
                        </m:rad>
                      </m:oMath>
                    </m:oMathPara>
                  </a14:m>
                  <a:endParaRPr lang="ru-RU" sz="12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233259" y="4128343"/>
                  <a:ext cx="840639" cy="545662"/>
                </a:xfrm>
                <a:prstGeom prst="rect">
                  <a:avLst/>
                </a:prstGeom>
                <a:blipFill rotWithShape="0">
                  <a:blip r:embed="rId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6070592" y="3528041"/>
                  <a:ext cx="581121" cy="315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2</m:t>
                        </m:r>
                        <m:rad>
                          <m:radPr>
                            <m:degHide m:val="on"/>
                            <m:ctrlPr>
                              <a:rPr lang="ru-RU" i="1">
                                <a:latin typeface="Cambria Math" panose="02040503050406030204" pitchFamily="18" charset="0"/>
                              </a:rPr>
                            </m:ctrlPr>
                          </m:radPr>
                          <m:deg/>
                          <m:e>
                            <m:r>
                              <a:rPr lang="ru-RU"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𝐿</m:t>
                            </m:r>
                          </m:e>
                        </m:rad>
                      </m:oMath>
                    </m:oMathPara>
                  </a14:m>
                  <a:endParaRPr lang="ru-RU" dirty="0"/>
                </a:p>
              </p:txBody>
            </p:sp>
          </mc:Choice>
          <mc:Fallback xmlns="">
            <p:sp>
              <p:nvSpPr>
                <p:cNvPr id="63" name="TextBox 62"/>
                <p:cNvSpPr txBox="1">
                  <a:spLocks noRot="1" noChangeAspect="1" noMove="1" noResize="1" noEditPoints="1" noAdjustHandles="1" noChangeArrowheads="1" noChangeShapeType="1" noTextEdit="1"/>
                </p:cNvSpPr>
                <p:nvPr/>
              </p:nvSpPr>
              <p:spPr>
                <a:xfrm>
                  <a:off x="6070592" y="3528041"/>
                  <a:ext cx="581121" cy="315214"/>
                </a:xfrm>
                <a:prstGeom prst="rect">
                  <a:avLst/>
                </a:prstGeom>
                <a:blipFill rotWithShape="0">
                  <a:blip r:embed="rId3"/>
                  <a:stretch>
                    <a:fillRect l="-9474" r="-9474" b="-9804"/>
                  </a:stretch>
                </a:blipFill>
              </p:spPr>
              <p:txBody>
                <a:bodyPr/>
                <a:lstStyle/>
                <a:p>
                  <a:r>
                    <a:rPr lang="ru-RU">
                      <a:noFill/>
                    </a:rPr>
                    <a:t> </a:t>
                  </a:r>
                </a:p>
              </p:txBody>
            </p:sp>
          </mc:Fallback>
        </mc:AlternateContent>
        <p:cxnSp>
          <p:nvCxnSpPr>
            <p:cNvPr id="88" name="Прямая со стрелкой 87"/>
            <p:cNvCxnSpPr/>
            <p:nvPr/>
          </p:nvCxnSpPr>
          <p:spPr>
            <a:xfrm flipH="1">
              <a:off x="5989897" y="3819118"/>
              <a:ext cx="783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p:nvPr/>
          </p:nvCxnSpPr>
          <p:spPr>
            <a:xfrm>
              <a:off x="5746536" y="3819117"/>
              <a:ext cx="132917"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9141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Заголовок 1"/>
          <p:cNvSpPr>
            <a:spLocks noGrp="1"/>
          </p:cNvSpPr>
          <p:nvPr>
            <p:ph type="title"/>
          </p:nvPr>
        </p:nvSpPr>
        <p:spPr/>
        <p:txBody>
          <a:bodyPr>
            <a:normAutofit/>
          </a:bodyPr>
          <a:lstStyle/>
          <a:p>
            <a:pPr eaLnBrk="1" hangingPunct="1"/>
            <a:r>
              <a:rPr lang="ru-RU" altLang="ru-RU" dirty="0" smtClean="0"/>
              <a:t>Яркость источников СИ</a:t>
            </a:r>
          </a:p>
        </p:txBody>
      </p:sp>
      <p:graphicFrame>
        <p:nvGraphicFramePr>
          <p:cNvPr id="4" name="Object 2"/>
          <p:cNvGraphicFramePr>
            <a:graphicFrameLocks noChangeAspect="1"/>
          </p:cNvGraphicFramePr>
          <p:nvPr>
            <p:extLst/>
          </p:nvPr>
        </p:nvGraphicFramePr>
        <p:xfrm>
          <a:off x="631825" y="1526748"/>
          <a:ext cx="2349914" cy="1034962"/>
        </p:xfrm>
        <a:graphic>
          <a:graphicData uri="http://schemas.openxmlformats.org/presentationml/2006/ole">
            <mc:AlternateContent xmlns:mc="http://schemas.openxmlformats.org/markup-compatibility/2006">
              <mc:Choice xmlns:v="urn:schemas-microsoft-com:vml" Requires="v">
                <p:oleObj spid="_x0000_s4148" name="Equation" r:id="rId3" imgW="1066680" imgH="469800" progId="Equation.DSMT4">
                  <p:embed/>
                </p:oleObj>
              </mc:Choice>
              <mc:Fallback>
                <p:oleObj name="Equation" r:id="rId3" imgW="106668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5" y="1526748"/>
                        <a:ext cx="2349914" cy="1034962"/>
                      </a:xfrm>
                      <a:prstGeom prst="rect">
                        <a:avLst/>
                      </a:prstGeom>
                      <a:noFill/>
                      <a:ln>
                        <a:noFill/>
                      </a:ln>
                      <a:effectLst/>
                    </p:spPr>
                  </p:pic>
                </p:oleObj>
              </mc:Fallback>
            </mc:AlternateContent>
          </a:graphicData>
        </a:graphic>
      </p:graphicFrame>
      <p:graphicFrame>
        <p:nvGraphicFramePr>
          <p:cNvPr id="32771" name="Object 3"/>
          <p:cNvGraphicFramePr>
            <a:graphicFrameLocks noChangeAspect="1"/>
          </p:cNvGraphicFramePr>
          <p:nvPr>
            <p:extLst/>
          </p:nvPr>
        </p:nvGraphicFramePr>
        <p:xfrm>
          <a:off x="3840619" y="1425944"/>
          <a:ext cx="2420604" cy="1078719"/>
        </p:xfrm>
        <a:graphic>
          <a:graphicData uri="http://schemas.openxmlformats.org/presentationml/2006/ole">
            <mc:AlternateContent xmlns:mc="http://schemas.openxmlformats.org/markup-compatibility/2006">
              <mc:Choice xmlns:v="urn:schemas-microsoft-com:vml" Requires="v">
                <p:oleObj spid="_x0000_s4149" name="Equation" r:id="rId5" imgW="1054080" imgH="469800" progId="Equation.DSMT4">
                  <p:embed/>
                </p:oleObj>
              </mc:Choice>
              <mc:Fallback>
                <p:oleObj name="Equation" r:id="rId5" imgW="1054080" imgH="469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619" y="1425944"/>
                        <a:ext cx="2420604" cy="1078719"/>
                      </a:xfrm>
                      <a:prstGeom prst="rect">
                        <a:avLst/>
                      </a:prstGeom>
                      <a:noFill/>
                      <a:ln>
                        <a:noFill/>
                      </a:ln>
                      <a:effectLst/>
                    </p:spPr>
                  </p:pic>
                </p:oleObj>
              </mc:Fallback>
            </mc:AlternateContent>
          </a:graphicData>
        </a:graphic>
      </p:graphicFrame>
      <p:sp>
        <p:nvSpPr>
          <p:cNvPr id="6" name="TextBox 5"/>
          <p:cNvSpPr txBox="1">
            <a:spLocks noChangeArrowheads="1"/>
          </p:cNvSpPr>
          <p:nvPr/>
        </p:nvSpPr>
        <p:spPr bwMode="auto">
          <a:xfrm>
            <a:off x="3143249" y="1736020"/>
            <a:ext cx="865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2800" dirty="0"/>
              <a:t>=&gt;</a:t>
            </a:r>
            <a:endParaRPr lang="ru-RU" altLang="ru-RU" sz="2800" dirty="0"/>
          </a:p>
        </p:txBody>
      </p:sp>
      <p:graphicFrame>
        <p:nvGraphicFramePr>
          <p:cNvPr id="32772" name="Object 4"/>
          <p:cNvGraphicFramePr>
            <a:graphicFrameLocks noChangeAspect="1"/>
          </p:cNvGraphicFramePr>
          <p:nvPr>
            <p:extLst/>
          </p:nvPr>
        </p:nvGraphicFramePr>
        <p:xfrm>
          <a:off x="628652" y="3530853"/>
          <a:ext cx="5921389" cy="613567"/>
        </p:xfrm>
        <a:graphic>
          <a:graphicData uri="http://schemas.openxmlformats.org/presentationml/2006/ole">
            <mc:AlternateContent xmlns:mc="http://schemas.openxmlformats.org/markup-compatibility/2006">
              <mc:Choice xmlns:v="urn:schemas-microsoft-com:vml" Requires="v">
                <p:oleObj spid="_x0000_s4150" name="Equation" r:id="rId7" imgW="5448240" imgH="520560" progId="Equation.DSMT4">
                  <p:embed/>
                </p:oleObj>
              </mc:Choice>
              <mc:Fallback>
                <p:oleObj name="Equation" r:id="rId7" imgW="5448240" imgH="5205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2" y="3530853"/>
                        <a:ext cx="5921389" cy="613567"/>
                      </a:xfrm>
                      <a:prstGeom prst="rect">
                        <a:avLst/>
                      </a:prstGeom>
                      <a:noFill/>
                      <a:ln>
                        <a:noFill/>
                      </a:ln>
                      <a:effectLst/>
                    </p:spPr>
                  </p:pic>
                </p:oleObj>
              </mc:Fallback>
            </mc:AlternateContent>
          </a:graphicData>
        </a:graphic>
      </p:graphicFrame>
      <p:graphicFrame>
        <p:nvGraphicFramePr>
          <p:cNvPr id="32773" name="Object 5"/>
          <p:cNvGraphicFramePr>
            <a:graphicFrameLocks noChangeAspect="1"/>
          </p:cNvGraphicFramePr>
          <p:nvPr>
            <p:extLst/>
          </p:nvPr>
        </p:nvGraphicFramePr>
        <p:xfrm>
          <a:off x="609601" y="2716879"/>
          <a:ext cx="4598504" cy="716302"/>
        </p:xfrm>
        <a:graphic>
          <a:graphicData uri="http://schemas.openxmlformats.org/presentationml/2006/ole">
            <mc:AlternateContent xmlns:mc="http://schemas.openxmlformats.org/markup-compatibility/2006">
              <mc:Choice xmlns:v="urn:schemas-microsoft-com:vml" Requires="v">
                <p:oleObj spid="_x0000_s4151" name="Equation" r:id="rId9" imgW="3911400" imgH="609480" progId="Equation.DSMT4">
                  <p:embed/>
                </p:oleObj>
              </mc:Choice>
              <mc:Fallback>
                <p:oleObj name="Equation" r:id="rId9" imgW="3911400" imgH="609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1" y="2716879"/>
                        <a:ext cx="4598504" cy="716302"/>
                      </a:xfrm>
                      <a:prstGeom prst="rect">
                        <a:avLst/>
                      </a:prstGeom>
                      <a:noFill/>
                      <a:ln>
                        <a:noFill/>
                      </a:ln>
                      <a:effectLst/>
                    </p:spPr>
                  </p:pic>
                </p:oleObj>
              </mc:Fallback>
            </mc:AlternateContent>
          </a:graphicData>
        </a:graphic>
      </p:graphicFrame>
      <p:graphicFrame>
        <p:nvGraphicFramePr>
          <p:cNvPr id="32774" name="Object 6"/>
          <p:cNvGraphicFramePr>
            <a:graphicFrameLocks noChangeAspect="1"/>
          </p:cNvGraphicFramePr>
          <p:nvPr>
            <p:extLst/>
          </p:nvPr>
        </p:nvGraphicFramePr>
        <p:xfrm>
          <a:off x="609601" y="4242090"/>
          <a:ext cx="1122860" cy="974907"/>
        </p:xfrm>
        <a:graphic>
          <a:graphicData uri="http://schemas.openxmlformats.org/presentationml/2006/ole">
            <mc:AlternateContent xmlns:mc="http://schemas.openxmlformats.org/markup-compatibility/2006">
              <mc:Choice xmlns:v="urn:schemas-microsoft-com:vml" Requires="v">
                <p:oleObj spid="_x0000_s4152" name="Equation" r:id="rId11" imgW="482400" imgH="419040" progId="Equation.DSMT4">
                  <p:embed/>
                </p:oleObj>
              </mc:Choice>
              <mc:Fallback>
                <p:oleObj name="Equation" r:id="rId11" imgW="482400" imgH="419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1" y="4242090"/>
                        <a:ext cx="1122860" cy="974907"/>
                      </a:xfrm>
                      <a:prstGeom prst="rect">
                        <a:avLst/>
                      </a:prstGeom>
                      <a:noFill/>
                      <a:ln>
                        <a:noFill/>
                      </a:ln>
                      <a:effectLst/>
                    </p:spPr>
                  </p:pic>
                </p:oleObj>
              </mc:Fallback>
            </mc:AlternateContent>
          </a:graphicData>
        </a:graphic>
      </p:graphicFrame>
      <p:cxnSp>
        <p:nvCxnSpPr>
          <p:cNvPr id="11" name="Прямая соединительная линия 10"/>
          <p:cNvCxnSpPr/>
          <p:nvPr/>
        </p:nvCxnSpPr>
        <p:spPr>
          <a:xfrm>
            <a:off x="4008437" y="1526750"/>
            <a:ext cx="1986846" cy="9779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4086972" y="1355512"/>
            <a:ext cx="1842799" cy="1149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Группа 18"/>
          <p:cNvGrpSpPr/>
          <p:nvPr/>
        </p:nvGrpSpPr>
        <p:grpSpPr>
          <a:xfrm>
            <a:off x="1957512" y="4401872"/>
            <a:ext cx="3544790" cy="2296062"/>
            <a:chOff x="971550" y="1773238"/>
            <a:chExt cx="3532188" cy="2607089"/>
          </a:xfrm>
        </p:grpSpPr>
        <p:cxnSp>
          <p:nvCxnSpPr>
            <p:cNvPr id="20" name="Прямая со стрелкой 19"/>
            <p:cNvCxnSpPr/>
            <p:nvPr/>
          </p:nvCxnSpPr>
          <p:spPr>
            <a:xfrm flipV="1">
              <a:off x="1547813" y="1773238"/>
              <a:ext cx="0" cy="18716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1547813" y="3644900"/>
              <a:ext cx="27368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1547813" y="1844675"/>
              <a:ext cx="2447925" cy="1800225"/>
            </a:xfrm>
            <a:prstGeom prst="line">
              <a:avLst/>
            </a:prstGeom>
          </p:spPr>
          <p:style>
            <a:lnRef idx="1">
              <a:schemeClr val="accent1"/>
            </a:lnRef>
            <a:fillRef idx="0">
              <a:schemeClr val="accent1"/>
            </a:fillRef>
            <a:effectRef idx="0">
              <a:schemeClr val="accent1"/>
            </a:effectRef>
            <a:fontRef idx="minor">
              <a:schemeClr val="tx1"/>
            </a:fontRef>
          </p:style>
        </p:cxnSp>
        <p:sp>
          <p:nvSpPr>
            <p:cNvPr id="23" name="Полилиния 22"/>
            <p:cNvSpPr/>
            <p:nvPr/>
          </p:nvSpPr>
          <p:spPr>
            <a:xfrm>
              <a:off x="1619250" y="1844675"/>
              <a:ext cx="2376488" cy="1044575"/>
            </a:xfrm>
            <a:custGeom>
              <a:avLst/>
              <a:gdLst>
                <a:gd name="connsiteX0" fmla="*/ 1533525 w 1533525"/>
                <a:gd name="connsiteY0" fmla="*/ 0 h 1162050"/>
                <a:gd name="connsiteX1" fmla="*/ 0 w 1533525"/>
                <a:gd name="connsiteY1" fmla="*/ 1162050 h 1162050"/>
                <a:gd name="connsiteX0" fmla="*/ 2351405 w 2351405"/>
                <a:gd name="connsiteY0" fmla="*/ 0 h 1743076"/>
                <a:gd name="connsiteX1" fmla="*/ 0 w 2351405"/>
                <a:gd name="connsiteY1" fmla="*/ 1743076 h 1743076"/>
                <a:gd name="connsiteX0" fmla="*/ 3169285 w 3169285"/>
                <a:gd name="connsiteY0" fmla="*/ 0 h 1626871"/>
                <a:gd name="connsiteX1" fmla="*/ 0 w 3169285"/>
                <a:gd name="connsiteY1" fmla="*/ 1626871 h 1626871"/>
                <a:gd name="connsiteX0" fmla="*/ 3169285 w 3169285"/>
                <a:gd name="connsiteY0" fmla="*/ 0 h 1626871"/>
                <a:gd name="connsiteX1" fmla="*/ 0 w 3169285"/>
                <a:gd name="connsiteY1" fmla="*/ 1626871 h 1626871"/>
                <a:gd name="connsiteX0" fmla="*/ 3271520 w 3271520"/>
                <a:gd name="connsiteY0" fmla="*/ 0 h 1626871"/>
                <a:gd name="connsiteX1" fmla="*/ 0 w 3271520"/>
                <a:gd name="connsiteY1" fmla="*/ 1626871 h 1626871"/>
                <a:gd name="connsiteX0" fmla="*/ 3271520 w 3271520"/>
                <a:gd name="connsiteY0" fmla="*/ 0 h 1684601"/>
                <a:gd name="connsiteX1" fmla="*/ 0 w 3271520"/>
                <a:gd name="connsiteY1" fmla="*/ 1626871 h 1684601"/>
                <a:gd name="connsiteX0" fmla="*/ 3373755 w 3373755"/>
                <a:gd name="connsiteY0" fmla="*/ 0 h 1684604"/>
                <a:gd name="connsiteX1" fmla="*/ 0 w 3373755"/>
                <a:gd name="connsiteY1" fmla="*/ 1626874 h 1684604"/>
                <a:gd name="connsiteX0" fmla="*/ 3373755 w 3373755"/>
                <a:gd name="connsiteY0" fmla="*/ 0 h 1684604"/>
                <a:gd name="connsiteX1" fmla="*/ 0 w 3373755"/>
                <a:gd name="connsiteY1" fmla="*/ 1626874 h 1684604"/>
              </a:gdLst>
              <a:ahLst/>
              <a:cxnLst>
                <a:cxn ang="0">
                  <a:pos x="connsiteX0" y="connsiteY0"/>
                </a:cxn>
                <a:cxn ang="0">
                  <a:pos x="connsiteX1" y="connsiteY1"/>
                </a:cxn>
              </a:cxnLst>
              <a:rect l="l" t="t" r="r" b="b"/>
              <a:pathLst>
                <a:path w="3373755" h="1684604">
                  <a:moveTo>
                    <a:pt x="3373755" y="0"/>
                  </a:moveTo>
                  <a:cubicBezTo>
                    <a:pt x="1597939" y="1295178"/>
                    <a:pt x="1954094" y="1684604"/>
                    <a:pt x="0" y="1626874"/>
                  </a:cubicBezTo>
                </a:path>
              </a:pathLst>
            </a:custGeom>
            <a:ln w="19050">
              <a:solidFill>
                <a:srgbClr val="C00000"/>
              </a:solidFill>
            </a:ln>
          </p:spPr>
          <p:style>
            <a:lnRef idx="1">
              <a:schemeClr val="accent2"/>
            </a:lnRef>
            <a:fillRef idx="0">
              <a:schemeClr val="accent2"/>
            </a:fillRef>
            <a:effectRef idx="0">
              <a:schemeClr val="accent2"/>
            </a:effectRef>
            <a:fontRef idx="minor">
              <a:schemeClr val="tx1"/>
            </a:fontRef>
          </p:style>
          <p:txBody>
            <a:bodyPr anchor="ctr"/>
            <a:lstStyle/>
            <a:p>
              <a:pPr algn="ctr">
                <a:defRPr/>
              </a:pPr>
              <a:endParaRPr lang="ru-RU"/>
            </a:p>
          </p:txBody>
        </p:sp>
        <p:sp>
          <p:nvSpPr>
            <p:cNvPr id="24" name="TextBox 15"/>
            <p:cNvSpPr txBox="1">
              <a:spLocks noChangeArrowheads="1"/>
            </p:cNvSpPr>
            <p:nvPr/>
          </p:nvSpPr>
          <p:spPr bwMode="auto">
            <a:xfrm>
              <a:off x="971550" y="1989138"/>
              <a:ext cx="581025" cy="66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3200">
                  <a:sym typeface="Symbol" panose="05050102010706020507" pitchFamily="18" charset="2"/>
                </a:rPr>
                <a:t></a:t>
              </a:r>
              <a:r>
                <a:rPr lang="en-US" altLang="ru-RU" sz="1400">
                  <a:sym typeface="Symbol" panose="05050102010706020507" pitchFamily="18" charset="2"/>
                </a:rPr>
                <a:t>eff</a:t>
              </a:r>
              <a:endParaRPr lang="ru-RU" altLang="ru-RU" sz="1400"/>
            </a:p>
          </p:txBody>
        </p:sp>
        <p:sp>
          <p:nvSpPr>
            <p:cNvPr id="25" name="TextBox 16"/>
            <p:cNvSpPr txBox="1">
              <a:spLocks noChangeArrowheads="1"/>
            </p:cNvSpPr>
            <p:nvPr/>
          </p:nvSpPr>
          <p:spPr bwMode="auto">
            <a:xfrm>
              <a:off x="3924300" y="3716338"/>
              <a:ext cx="579438" cy="66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3200">
                  <a:sym typeface="Symbol" panose="05050102010706020507" pitchFamily="18" charset="2"/>
                </a:rPr>
                <a:t></a:t>
              </a:r>
              <a:endParaRPr lang="ru-RU" altLang="ru-RU" sz="3200"/>
            </a:p>
          </p:txBody>
        </p:sp>
        <p:cxnSp>
          <p:nvCxnSpPr>
            <p:cNvPr id="26" name="Прямая соединительная линия 25"/>
            <p:cNvCxnSpPr/>
            <p:nvPr/>
          </p:nvCxnSpPr>
          <p:spPr>
            <a:xfrm>
              <a:off x="2700338" y="2852738"/>
              <a:ext cx="0" cy="792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1476375" y="2852738"/>
              <a:ext cx="2951163"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34"/>
            <p:cNvSpPr txBox="1">
              <a:spLocks noChangeArrowheads="1"/>
            </p:cNvSpPr>
            <p:nvPr/>
          </p:nvSpPr>
          <p:spPr bwMode="auto">
            <a:xfrm>
              <a:off x="1116013" y="2636838"/>
              <a:ext cx="436562" cy="66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3200" dirty="0">
                  <a:solidFill>
                    <a:srgbClr val="FF0000"/>
                  </a:solidFill>
                  <a:sym typeface="Symbol" panose="05050102010706020507" pitchFamily="18" charset="2"/>
                </a:rPr>
                <a:t></a:t>
              </a:r>
              <a:endParaRPr lang="ru-RU" altLang="ru-RU" sz="3200" dirty="0">
                <a:solidFill>
                  <a:srgbClr val="FF0000"/>
                </a:solidFill>
              </a:endParaRPr>
            </a:p>
          </p:txBody>
        </p:sp>
        <p:sp>
          <p:nvSpPr>
            <p:cNvPr id="29" name="TextBox 28"/>
            <p:cNvSpPr txBox="1">
              <a:spLocks noChangeArrowheads="1"/>
            </p:cNvSpPr>
            <p:nvPr/>
          </p:nvSpPr>
          <p:spPr bwMode="auto">
            <a:xfrm>
              <a:off x="2484438" y="3716338"/>
              <a:ext cx="947166" cy="38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dirty="0">
                  <a:solidFill>
                    <a:srgbClr val="FF0000"/>
                  </a:solidFill>
                  <a:sym typeface="Symbol" panose="05050102010706020507" pitchFamily="18" charset="2"/>
                </a:rPr>
                <a:t>10</a:t>
              </a:r>
              <a:r>
                <a:rPr lang="en-US" altLang="ru-RU" sz="1600" dirty="0">
                  <a:solidFill>
                    <a:srgbClr val="FF0000"/>
                  </a:solidFill>
                  <a:sym typeface="Symbol" panose="05050102010706020507" pitchFamily="18" charset="2"/>
                </a:rPr>
                <a:t>0</a:t>
              </a:r>
              <a:r>
                <a:rPr lang="ru-RU" altLang="ru-RU" sz="1600" dirty="0">
                  <a:solidFill>
                    <a:srgbClr val="FF0000"/>
                  </a:solidFill>
                  <a:sym typeface="Symbol" panose="05050102010706020507" pitchFamily="18" charset="2"/>
                </a:rPr>
                <a:t> </a:t>
              </a:r>
              <a:r>
                <a:rPr lang="ru-RU" altLang="ru-RU" sz="1600" dirty="0" err="1" smtClean="0">
                  <a:solidFill>
                    <a:srgbClr val="FF0000"/>
                  </a:solidFill>
                  <a:sym typeface="Symbol" panose="05050102010706020507" pitchFamily="18" charset="2"/>
                </a:rPr>
                <a:t>пкм</a:t>
              </a:r>
              <a:endParaRPr lang="ru-RU" altLang="ru-RU" sz="1600" dirty="0">
                <a:solidFill>
                  <a:srgbClr val="FF0000"/>
                </a:solidFill>
              </a:endParaRPr>
            </a:p>
          </p:txBody>
        </p:sp>
      </p:grpSp>
      <p:grpSp>
        <p:nvGrpSpPr>
          <p:cNvPr id="30" name="Группа 29"/>
          <p:cNvGrpSpPr/>
          <p:nvPr/>
        </p:nvGrpSpPr>
        <p:grpSpPr>
          <a:xfrm>
            <a:off x="5570808" y="4080620"/>
            <a:ext cx="2944542" cy="2624648"/>
            <a:chOff x="5364163" y="3080937"/>
            <a:chExt cx="2955925" cy="3041935"/>
          </a:xfrm>
        </p:grpSpPr>
        <p:cxnSp>
          <p:nvCxnSpPr>
            <p:cNvPr id="31" name="Прямая со стрелкой 30"/>
            <p:cNvCxnSpPr/>
            <p:nvPr/>
          </p:nvCxnSpPr>
          <p:spPr>
            <a:xfrm flipV="1">
              <a:off x="5364163" y="3500438"/>
              <a:ext cx="0" cy="1873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5364163" y="5373688"/>
              <a:ext cx="27368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Полилиния 32"/>
            <p:cNvSpPr/>
            <p:nvPr/>
          </p:nvSpPr>
          <p:spPr>
            <a:xfrm>
              <a:off x="5364163" y="3776663"/>
              <a:ext cx="2736850" cy="1339850"/>
            </a:xfrm>
            <a:custGeom>
              <a:avLst/>
              <a:gdLst>
                <a:gd name="connsiteX0" fmla="*/ 1533525 w 1533525"/>
                <a:gd name="connsiteY0" fmla="*/ 0 h 1162050"/>
                <a:gd name="connsiteX1" fmla="*/ 0 w 1533525"/>
                <a:gd name="connsiteY1" fmla="*/ 1162050 h 1162050"/>
                <a:gd name="connsiteX0" fmla="*/ 2351405 w 2351405"/>
                <a:gd name="connsiteY0" fmla="*/ 0 h 1743076"/>
                <a:gd name="connsiteX1" fmla="*/ 0 w 2351405"/>
                <a:gd name="connsiteY1" fmla="*/ 1743076 h 1743076"/>
                <a:gd name="connsiteX0" fmla="*/ 3169285 w 3169285"/>
                <a:gd name="connsiteY0" fmla="*/ 0 h 1626871"/>
                <a:gd name="connsiteX1" fmla="*/ 0 w 3169285"/>
                <a:gd name="connsiteY1" fmla="*/ 1626871 h 1626871"/>
                <a:gd name="connsiteX0" fmla="*/ 3169285 w 3169285"/>
                <a:gd name="connsiteY0" fmla="*/ 0 h 1626871"/>
                <a:gd name="connsiteX1" fmla="*/ 0 w 3169285"/>
                <a:gd name="connsiteY1" fmla="*/ 1626871 h 1626871"/>
                <a:gd name="connsiteX0" fmla="*/ 3271520 w 3271520"/>
                <a:gd name="connsiteY0" fmla="*/ 0 h 1626871"/>
                <a:gd name="connsiteX1" fmla="*/ 0 w 3271520"/>
                <a:gd name="connsiteY1" fmla="*/ 1626871 h 1626871"/>
                <a:gd name="connsiteX0" fmla="*/ 3271520 w 3271520"/>
                <a:gd name="connsiteY0" fmla="*/ 0 h 1684601"/>
                <a:gd name="connsiteX1" fmla="*/ 0 w 3271520"/>
                <a:gd name="connsiteY1" fmla="*/ 1626871 h 1684601"/>
                <a:gd name="connsiteX0" fmla="*/ 3373755 w 3373755"/>
                <a:gd name="connsiteY0" fmla="*/ 0 h 1684604"/>
                <a:gd name="connsiteX1" fmla="*/ 0 w 3373755"/>
                <a:gd name="connsiteY1" fmla="*/ 1626874 h 1684604"/>
                <a:gd name="connsiteX0" fmla="*/ 3373755 w 3373755"/>
                <a:gd name="connsiteY0" fmla="*/ 0 h 1684604"/>
                <a:gd name="connsiteX1" fmla="*/ 0 w 3373755"/>
                <a:gd name="connsiteY1" fmla="*/ 1626874 h 1684604"/>
                <a:gd name="connsiteX0" fmla="*/ 3475990 w 3475990"/>
                <a:gd name="connsiteY0" fmla="*/ 813435 h 2108612"/>
                <a:gd name="connsiteX1" fmla="*/ 0 w 3475990"/>
                <a:gd name="connsiteY1" fmla="*/ 0 h 2108612"/>
                <a:gd name="connsiteX0" fmla="*/ 3475990 w 3475990"/>
                <a:gd name="connsiteY0" fmla="*/ 813435 h 909095"/>
                <a:gd name="connsiteX1" fmla="*/ 0 w 3475990"/>
                <a:gd name="connsiteY1" fmla="*/ 0 h 909095"/>
                <a:gd name="connsiteX0" fmla="*/ 3067050 w 3067050"/>
                <a:gd name="connsiteY0" fmla="*/ 2556516 h 2652176"/>
                <a:gd name="connsiteX1" fmla="*/ 0 w 3067050"/>
                <a:gd name="connsiteY1" fmla="*/ 0 h 2652176"/>
                <a:gd name="connsiteX0" fmla="*/ 3067050 w 3067050"/>
                <a:gd name="connsiteY0" fmla="*/ 2556516 h 2652176"/>
                <a:gd name="connsiteX1" fmla="*/ 0 w 3067050"/>
                <a:gd name="connsiteY1" fmla="*/ 0 h 2652176"/>
                <a:gd name="connsiteX0" fmla="*/ 2760345 w 2760345"/>
                <a:gd name="connsiteY0" fmla="*/ 2324106 h 2419766"/>
                <a:gd name="connsiteX1" fmla="*/ 0 w 2760345"/>
                <a:gd name="connsiteY1" fmla="*/ 0 h 2419766"/>
                <a:gd name="connsiteX0" fmla="*/ 3578225 w 3578225"/>
                <a:gd name="connsiteY0" fmla="*/ 2207901 h 2303561"/>
                <a:gd name="connsiteX1" fmla="*/ 0 w 3578225"/>
                <a:gd name="connsiteY1" fmla="*/ 0 h 2303561"/>
                <a:gd name="connsiteX0" fmla="*/ 3578225 w 3578225"/>
                <a:gd name="connsiteY0" fmla="*/ 2207901 h 2303561"/>
                <a:gd name="connsiteX1" fmla="*/ 0 w 3578225"/>
                <a:gd name="connsiteY1" fmla="*/ 0 h 2303561"/>
                <a:gd name="connsiteX0" fmla="*/ 3578225 w 3578225"/>
                <a:gd name="connsiteY0" fmla="*/ 2207901 h 2207901"/>
                <a:gd name="connsiteX1" fmla="*/ 1329055 w 3578225"/>
                <a:gd name="connsiteY1" fmla="*/ 1278257 h 2207901"/>
                <a:gd name="connsiteX2" fmla="*/ 0 w 3578225"/>
                <a:gd name="connsiteY2" fmla="*/ 0 h 2207901"/>
                <a:gd name="connsiteX0" fmla="*/ 3578225 w 3578225"/>
                <a:gd name="connsiteY0" fmla="*/ 2347132 h 2347132"/>
                <a:gd name="connsiteX1" fmla="*/ 1329055 w 3578225"/>
                <a:gd name="connsiteY1" fmla="*/ 1417488 h 2347132"/>
                <a:gd name="connsiteX2" fmla="*/ 0 w 3578225"/>
                <a:gd name="connsiteY2" fmla="*/ 139231 h 2347132"/>
                <a:gd name="connsiteX0" fmla="*/ 3578225 w 3578225"/>
                <a:gd name="connsiteY0" fmla="*/ 2347132 h 2347132"/>
                <a:gd name="connsiteX1" fmla="*/ 1329055 w 3578225"/>
                <a:gd name="connsiteY1" fmla="*/ 1417488 h 2347132"/>
                <a:gd name="connsiteX2" fmla="*/ 0 w 3578225"/>
                <a:gd name="connsiteY2" fmla="*/ 139231 h 2347132"/>
                <a:gd name="connsiteX0" fmla="*/ 3578225 w 3578225"/>
                <a:gd name="connsiteY0" fmla="*/ 2347132 h 2347132"/>
                <a:gd name="connsiteX1" fmla="*/ 1329055 w 3578225"/>
                <a:gd name="connsiteY1" fmla="*/ 1417488 h 2347132"/>
                <a:gd name="connsiteX2" fmla="*/ 0 w 3578225"/>
                <a:gd name="connsiteY2" fmla="*/ 139231 h 2347132"/>
                <a:gd name="connsiteX0" fmla="*/ 3578225 w 3578225"/>
                <a:gd name="connsiteY0" fmla="*/ 2347132 h 2347132"/>
                <a:gd name="connsiteX1" fmla="*/ 1329055 w 3578225"/>
                <a:gd name="connsiteY1" fmla="*/ 1417488 h 2347132"/>
                <a:gd name="connsiteX2" fmla="*/ 0 w 3578225"/>
                <a:gd name="connsiteY2" fmla="*/ 139231 h 2347132"/>
                <a:gd name="connsiteX0" fmla="*/ 3578225 w 3578225"/>
                <a:gd name="connsiteY0" fmla="*/ 2463336 h 2463336"/>
                <a:gd name="connsiteX1" fmla="*/ 1533525 w 3578225"/>
                <a:gd name="connsiteY1" fmla="*/ 1417489 h 2463336"/>
                <a:gd name="connsiteX2" fmla="*/ 0 w 3578225"/>
                <a:gd name="connsiteY2" fmla="*/ 255435 h 2463336"/>
                <a:gd name="connsiteX0" fmla="*/ 3884930 w 3884930"/>
                <a:gd name="connsiteY0" fmla="*/ 2463334 h 2463334"/>
                <a:gd name="connsiteX1" fmla="*/ 1533525 w 3884930"/>
                <a:gd name="connsiteY1" fmla="*/ 1417487 h 2463334"/>
                <a:gd name="connsiteX2" fmla="*/ 0 w 3884930"/>
                <a:gd name="connsiteY2" fmla="*/ 255433 h 2463334"/>
                <a:gd name="connsiteX0" fmla="*/ 3884930 w 3884930"/>
                <a:gd name="connsiteY0" fmla="*/ 2463336 h 2514441"/>
                <a:gd name="connsiteX1" fmla="*/ 1533525 w 3884930"/>
                <a:gd name="connsiteY1" fmla="*/ 1417489 h 2514441"/>
                <a:gd name="connsiteX2" fmla="*/ 0 w 3884930"/>
                <a:gd name="connsiteY2" fmla="*/ 255435 h 2514441"/>
                <a:gd name="connsiteX0" fmla="*/ 3884930 w 3884930"/>
                <a:gd name="connsiteY0" fmla="*/ 2463334 h 2514439"/>
                <a:gd name="connsiteX1" fmla="*/ 1533525 w 3884930"/>
                <a:gd name="connsiteY1" fmla="*/ 1417487 h 2514439"/>
                <a:gd name="connsiteX2" fmla="*/ 0 w 3884930"/>
                <a:gd name="connsiteY2" fmla="*/ 255433 h 2514439"/>
                <a:gd name="connsiteX0" fmla="*/ 3884930 w 3884930"/>
                <a:gd name="connsiteY0" fmla="*/ 2463336 h 2514441"/>
                <a:gd name="connsiteX1" fmla="*/ 1635760 w 3884930"/>
                <a:gd name="connsiteY1" fmla="*/ 1417489 h 2514441"/>
                <a:gd name="connsiteX2" fmla="*/ 0 w 3884930"/>
                <a:gd name="connsiteY2" fmla="*/ 255435 h 2514441"/>
                <a:gd name="connsiteX0" fmla="*/ 3884930 w 3884930"/>
                <a:gd name="connsiteY0" fmla="*/ 2463334 h 2514439"/>
                <a:gd name="connsiteX1" fmla="*/ 1635760 w 3884930"/>
                <a:gd name="connsiteY1" fmla="*/ 1417487 h 2514439"/>
                <a:gd name="connsiteX2" fmla="*/ 0 w 3884930"/>
                <a:gd name="connsiteY2" fmla="*/ 487844 h 2514439"/>
                <a:gd name="connsiteX0" fmla="*/ 3884930 w 3884930"/>
                <a:gd name="connsiteY0" fmla="*/ 2463336 h 2514441"/>
                <a:gd name="connsiteX1" fmla="*/ 1635760 w 3884930"/>
                <a:gd name="connsiteY1" fmla="*/ 1417489 h 2514441"/>
                <a:gd name="connsiteX2" fmla="*/ 0 w 3884930"/>
                <a:gd name="connsiteY2" fmla="*/ 487846 h 2514441"/>
                <a:gd name="connsiteX0" fmla="*/ 3884930 w 3884930"/>
                <a:gd name="connsiteY0" fmla="*/ 2111636 h 2162741"/>
                <a:gd name="connsiteX1" fmla="*/ 1635760 w 3884930"/>
                <a:gd name="connsiteY1" fmla="*/ 1065789 h 2162741"/>
                <a:gd name="connsiteX2" fmla="*/ 0 w 3884930"/>
                <a:gd name="connsiteY2" fmla="*/ 136146 h 2162741"/>
              </a:gdLst>
              <a:ahLst/>
              <a:cxnLst>
                <a:cxn ang="0">
                  <a:pos x="connsiteX0" y="connsiteY0"/>
                </a:cxn>
                <a:cxn ang="0">
                  <a:pos x="connsiteX1" y="connsiteY1"/>
                </a:cxn>
                <a:cxn ang="0">
                  <a:pos x="connsiteX2" y="connsiteY2"/>
                </a:cxn>
              </a:cxnLst>
              <a:rect l="l" t="t" r="r" b="b"/>
              <a:pathLst>
                <a:path w="3884930" h="2162741">
                  <a:moveTo>
                    <a:pt x="3884930" y="2111636"/>
                  </a:moveTo>
                  <a:cubicBezTo>
                    <a:pt x="2776136" y="2162741"/>
                    <a:pt x="2184888" y="2061295"/>
                    <a:pt x="1635760" y="1065789"/>
                  </a:cubicBezTo>
                  <a:cubicBezTo>
                    <a:pt x="1046265" y="0"/>
                    <a:pt x="1139033" y="235146"/>
                    <a:pt x="0" y="136146"/>
                  </a:cubicBezTo>
                </a:path>
              </a:pathLst>
            </a:custGeom>
            <a:ln w="19050">
              <a:solidFill>
                <a:srgbClr val="C00000"/>
              </a:solidFill>
            </a:ln>
          </p:spPr>
          <p:style>
            <a:lnRef idx="1">
              <a:schemeClr val="accent2"/>
            </a:lnRef>
            <a:fillRef idx="0">
              <a:schemeClr val="accent2"/>
            </a:fillRef>
            <a:effectRef idx="0">
              <a:schemeClr val="accent2"/>
            </a:effectRef>
            <a:fontRef idx="minor">
              <a:schemeClr val="tx1"/>
            </a:fontRef>
          </p:style>
          <p:txBody>
            <a:bodyPr anchor="ctr"/>
            <a:lstStyle/>
            <a:p>
              <a:pPr algn="ctr">
                <a:defRPr/>
              </a:pPr>
              <a:endParaRPr lang="ru-RU"/>
            </a:p>
          </p:txBody>
        </p:sp>
        <p:sp>
          <p:nvSpPr>
            <p:cNvPr id="34" name="TextBox 27"/>
            <p:cNvSpPr txBox="1">
              <a:spLocks noChangeArrowheads="1"/>
            </p:cNvSpPr>
            <p:nvPr/>
          </p:nvSpPr>
          <p:spPr bwMode="auto">
            <a:xfrm>
              <a:off x="5426531" y="3080937"/>
              <a:ext cx="581025" cy="67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3200" dirty="0">
                  <a:sym typeface="Symbol" panose="05050102010706020507" pitchFamily="18" charset="2"/>
                </a:rPr>
                <a:t>B</a:t>
              </a:r>
              <a:endParaRPr lang="ru-RU" altLang="ru-RU" sz="1400" dirty="0"/>
            </a:p>
          </p:txBody>
        </p:sp>
        <p:sp>
          <p:nvSpPr>
            <p:cNvPr id="35" name="TextBox 28"/>
            <p:cNvSpPr txBox="1">
              <a:spLocks noChangeArrowheads="1"/>
            </p:cNvSpPr>
            <p:nvPr/>
          </p:nvSpPr>
          <p:spPr bwMode="auto">
            <a:xfrm>
              <a:off x="7740650" y="5445125"/>
              <a:ext cx="579438" cy="67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3200">
                  <a:sym typeface="Symbol" panose="05050102010706020507" pitchFamily="18" charset="2"/>
                </a:rPr>
                <a:t></a:t>
              </a:r>
              <a:endParaRPr lang="ru-RU" altLang="ru-RU" sz="3200"/>
            </a:p>
          </p:txBody>
        </p:sp>
        <p:sp>
          <p:nvSpPr>
            <p:cNvPr id="36" name="Полилиния 35"/>
            <p:cNvSpPr/>
            <p:nvPr/>
          </p:nvSpPr>
          <p:spPr>
            <a:xfrm>
              <a:off x="6227763" y="3644900"/>
              <a:ext cx="1944687" cy="1500188"/>
            </a:xfrm>
            <a:custGeom>
              <a:avLst/>
              <a:gdLst>
                <a:gd name="connsiteX0" fmla="*/ 1533525 w 1533525"/>
                <a:gd name="connsiteY0" fmla="*/ 0 h 1162050"/>
                <a:gd name="connsiteX1" fmla="*/ 0 w 1533525"/>
                <a:gd name="connsiteY1" fmla="*/ 1162050 h 1162050"/>
                <a:gd name="connsiteX0" fmla="*/ 2351405 w 2351405"/>
                <a:gd name="connsiteY0" fmla="*/ 0 h 1743076"/>
                <a:gd name="connsiteX1" fmla="*/ 0 w 2351405"/>
                <a:gd name="connsiteY1" fmla="*/ 1743076 h 1743076"/>
                <a:gd name="connsiteX0" fmla="*/ 3169285 w 3169285"/>
                <a:gd name="connsiteY0" fmla="*/ 0 h 1626871"/>
                <a:gd name="connsiteX1" fmla="*/ 0 w 3169285"/>
                <a:gd name="connsiteY1" fmla="*/ 1626871 h 1626871"/>
                <a:gd name="connsiteX0" fmla="*/ 3169285 w 3169285"/>
                <a:gd name="connsiteY0" fmla="*/ 0 h 1626871"/>
                <a:gd name="connsiteX1" fmla="*/ 0 w 3169285"/>
                <a:gd name="connsiteY1" fmla="*/ 1626871 h 1626871"/>
                <a:gd name="connsiteX0" fmla="*/ 3271520 w 3271520"/>
                <a:gd name="connsiteY0" fmla="*/ 0 h 1626871"/>
                <a:gd name="connsiteX1" fmla="*/ 0 w 3271520"/>
                <a:gd name="connsiteY1" fmla="*/ 1626871 h 1626871"/>
                <a:gd name="connsiteX0" fmla="*/ 3271520 w 3271520"/>
                <a:gd name="connsiteY0" fmla="*/ 0 h 1684601"/>
                <a:gd name="connsiteX1" fmla="*/ 0 w 3271520"/>
                <a:gd name="connsiteY1" fmla="*/ 1626871 h 1684601"/>
                <a:gd name="connsiteX0" fmla="*/ 3373755 w 3373755"/>
                <a:gd name="connsiteY0" fmla="*/ 0 h 1684604"/>
                <a:gd name="connsiteX1" fmla="*/ 0 w 3373755"/>
                <a:gd name="connsiteY1" fmla="*/ 1626874 h 1684604"/>
                <a:gd name="connsiteX0" fmla="*/ 3373755 w 3373755"/>
                <a:gd name="connsiteY0" fmla="*/ 0 h 1684604"/>
                <a:gd name="connsiteX1" fmla="*/ 0 w 3373755"/>
                <a:gd name="connsiteY1" fmla="*/ 1626874 h 1684604"/>
                <a:gd name="connsiteX0" fmla="*/ 3475990 w 3475990"/>
                <a:gd name="connsiteY0" fmla="*/ 813435 h 2108612"/>
                <a:gd name="connsiteX1" fmla="*/ 0 w 3475990"/>
                <a:gd name="connsiteY1" fmla="*/ 0 h 2108612"/>
                <a:gd name="connsiteX0" fmla="*/ 3475990 w 3475990"/>
                <a:gd name="connsiteY0" fmla="*/ 813435 h 909095"/>
                <a:gd name="connsiteX1" fmla="*/ 0 w 3475990"/>
                <a:gd name="connsiteY1" fmla="*/ 0 h 909095"/>
                <a:gd name="connsiteX0" fmla="*/ 3067050 w 3067050"/>
                <a:gd name="connsiteY0" fmla="*/ 2556516 h 2652176"/>
                <a:gd name="connsiteX1" fmla="*/ 0 w 3067050"/>
                <a:gd name="connsiteY1" fmla="*/ 0 h 2652176"/>
                <a:gd name="connsiteX0" fmla="*/ 3067050 w 3067050"/>
                <a:gd name="connsiteY0" fmla="*/ 2556516 h 2652176"/>
                <a:gd name="connsiteX1" fmla="*/ 0 w 3067050"/>
                <a:gd name="connsiteY1" fmla="*/ 0 h 2652176"/>
                <a:gd name="connsiteX0" fmla="*/ 2760345 w 2760345"/>
                <a:gd name="connsiteY0" fmla="*/ 2324106 h 2419766"/>
                <a:gd name="connsiteX1" fmla="*/ 0 w 2760345"/>
                <a:gd name="connsiteY1" fmla="*/ 0 h 2419766"/>
              </a:gdLst>
              <a:ahLst/>
              <a:cxnLst>
                <a:cxn ang="0">
                  <a:pos x="connsiteX0" y="connsiteY0"/>
                </a:cxn>
                <a:cxn ang="0">
                  <a:pos x="connsiteX1" y="connsiteY1"/>
                </a:cxn>
              </a:cxnLst>
              <a:rect l="l" t="t" r="r" b="b"/>
              <a:pathLst>
                <a:path w="2760345" h="2419766">
                  <a:moveTo>
                    <a:pt x="2760345" y="2324106"/>
                  </a:moveTo>
                  <a:cubicBezTo>
                    <a:pt x="1070036" y="2419766"/>
                    <a:pt x="390846" y="1985904"/>
                    <a:pt x="0" y="0"/>
                  </a:cubicBezTo>
                </a:path>
              </a:pathLst>
            </a:custGeom>
            <a:ln w="9525">
              <a:solidFill>
                <a:schemeClr val="accent1"/>
              </a:solidFill>
            </a:ln>
          </p:spPr>
          <p:style>
            <a:lnRef idx="1">
              <a:schemeClr val="accent2"/>
            </a:lnRef>
            <a:fillRef idx="0">
              <a:schemeClr val="accent2"/>
            </a:fillRef>
            <a:effectRef idx="0">
              <a:schemeClr val="accent2"/>
            </a:effectRef>
            <a:fontRef idx="minor">
              <a:schemeClr val="tx1"/>
            </a:fontRef>
          </p:style>
          <p:txBody>
            <a:bodyPr anchor="ctr"/>
            <a:lstStyle/>
            <a:p>
              <a:pPr algn="ctr">
                <a:defRPr/>
              </a:pPr>
              <a:endParaRPr lang="ru-RU"/>
            </a:p>
          </p:txBody>
        </p:sp>
        <p:cxnSp>
          <p:nvCxnSpPr>
            <p:cNvPr id="37" name="Прямая соединительная линия 36"/>
            <p:cNvCxnSpPr/>
            <p:nvPr/>
          </p:nvCxnSpPr>
          <p:spPr>
            <a:xfrm>
              <a:off x="6443663" y="4508500"/>
              <a:ext cx="0" cy="79216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a:spLocks noChangeArrowheads="1"/>
            </p:cNvSpPr>
            <p:nvPr/>
          </p:nvSpPr>
          <p:spPr bwMode="auto">
            <a:xfrm>
              <a:off x="6227763" y="5373688"/>
              <a:ext cx="953230" cy="39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dirty="0">
                  <a:solidFill>
                    <a:srgbClr val="FF0000"/>
                  </a:solidFill>
                  <a:sym typeface="Symbol" panose="05050102010706020507" pitchFamily="18" charset="2"/>
                </a:rPr>
                <a:t>1</a:t>
              </a:r>
              <a:r>
                <a:rPr lang="en-US" altLang="ru-RU" sz="1600" dirty="0">
                  <a:solidFill>
                    <a:srgbClr val="FF0000"/>
                  </a:solidFill>
                  <a:sym typeface="Symbol" panose="05050102010706020507" pitchFamily="18" charset="2"/>
                </a:rPr>
                <a:t>0</a:t>
              </a:r>
              <a:r>
                <a:rPr lang="ru-RU" altLang="ru-RU" sz="1600" dirty="0">
                  <a:solidFill>
                    <a:srgbClr val="FF0000"/>
                  </a:solidFill>
                  <a:sym typeface="Symbol" panose="05050102010706020507" pitchFamily="18" charset="2"/>
                </a:rPr>
                <a:t>0 </a:t>
              </a:r>
              <a:r>
                <a:rPr lang="ru-RU" altLang="ru-RU" sz="1600" dirty="0" err="1" smtClean="0">
                  <a:solidFill>
                    <a:srgbClr val="FF0000"/>
                  </a:solidFill>
                  <a:sym typeface="Symbol" panose="05050102010706020507" pitchFamily="18" charset="2"/>
                </a:rPr>
                <a:t>пкм</a:t>
              </a:r>
              <a:endParaRPr lang="ru-RU" altLang="ru-RU" sz="1600" dirty="0">
                <a:solidFill>
                  <a:srgbClr val="FF0000"/>
                </a:solidFill>
              </a:endParaRPr>
            </a:p>
          </p:txBody>
        </p:sp>
      </p:grpSp>
    </p:spTree>
    <p:extLst>
      <p:ext uri="{BB962C8B-B14F-4D97-AF65-F5344CB8AC3E}">
        <p14:creationId xmlns:p14="http://schemas.microsoft.com/office/powerpoint/2010/main" val="634195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77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277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7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srcRect/>
          <a:stretch>
            <a:fillRect/>
          </a:stretch>
        </p:blipFill>
        <p:spPr bwMode="auto">
          <a:xfrm>
            <a:off x="3614682" y="1039943"/>
            <a:ext cx="5214213" cy="5635494"/>
          </a:xfrm>
          <a:prstGeom prst="rect">
            <a:avLst/>
          </a:prstGeom>
          <a:noFill/>
          <a:ln w="9525">
            <a:noFill/>
            <a:miter lim="800000"/>
            <a:headEnd/>
            <a:tailEnd/>
          </a:ln>
        </p:spPr>
      </p:pic>
      <p:graphicFrame>
        <p:nvGraphicFramePr>
          <p:cNvPr id="29" name="Object 28"/>
          <p:cNvGraphicFramePr>
            <a:graphicFrameLocks noChangeAspect="1"/>
          </p:cNvGraphicFramePr>
          <p:nvPr>
            <p:extLst/>
          </p:nvPr>
        </p:nvGraphicFramePr>
        <p:xfrm>
          <a:off x="5430992" y="1039945"/>
          <a:ext cx="2041050" cy="724495"/>
        </p:xfrm>
        <a:graphic>
          <a:graphicData uri="http://schemas.openxmlformats.org/presentationml/2006/ole">
            <mc:AlternateContent xmlns:mc="http://schemas.openxmlformats.org/markup-compatibility/2006">
              <mc:Choice xmlns:v="urn:schemas-microsoft-com:vml" Requires="v">
                <p:oleObj spid="_x0000_s5130" name="Equation" r:id="rId4" imgW="1244520" imgH="444240" progId="Equation.3">
                  <p:embed/>
                </p:oleObj>
              </mc:Choice>
              <mc:Fallback>
                <p:oleObj name="Equation" r:id="rId4" imgW="1244520" imgH="444240" progId="Equation.3">
                  <p:embed/>
                  <p:pic>
                    <p:nvPicPr>
                      <p:cNvPr id="0" name=""/>
                      <p:cNvPicPr>
                        <a:picLocks noChangeAspect="1" noChangeArrowheads="1"/>
                      </p:cNvPicPr>
                      <p:nvPr/>
                    </p:nvPicPr>
                    <p:blipFill>
                      <a:blip r:embed="rId5"/>
                      <a:srcRect/>
                      <a:stretch>
                        <a:fillRect/>
                      </a:stretch>
                    </p:blipFill>
                    <p:spPr bwMode="auto">
                      <a:xfrm>
                        <a:off x="5430992" y="1039945"/>
                        <a:ext cx="2041050" cy="724495"/>
                      </a:xfrm>
                      <a:prstGeom prst="rect">
                        <a:avLst/>
                      </a:prstGeom>
                      <a:noFill/>
                    </p:spPr>
                  </p:pic>
                </p:oleObj>
              </mc:Fallback>
            </mc:AlternateContent>
          </a:graphicData>
        </a:graphic>
      </p:graphicFrame>
      <p:sp>
        <p:nvSpPr>
          <p:cNvPr id="6" name="Footer Placeholder 5"/>
          <p:cNvSpPr>
            <a:spLocks noGrp="1"/>
          </p:cNvSpPr>
          <p:nvPr>
            <p:ph type="ftr" sz="quarter" idx="11"/>
          </p:nvPr>
        </p:nvSpPr>
        <p:spPr>
          <a:xfrm>
            <a:off x="1594666" y="6520964"/>
            <a:ext cx="5696272" cy="365125"/>
          </a:xfrm>
        </p:spPr>
        <p:txBody>
          <a:bodyPr/>
          <a:lstStyle/>
          <a:p>
            <a:r>
              <a:rPr lang="en-GB" sz="1400" b="1" dirty="0">
                <a:solidFill>
                  <a:schemeClr val="bg1"/>
                </a:solidFill>
              </a:rPr>
              <a:t>eeFACT2016, Daresbury, United Kingdom, 24-27 October, D. Einfeld, ESRF</a:t>
            </a:r>
            <a:endParaRPr lang="en-US" sz="1400" b="1" dirty="0">
              <a:solidFill>
                <a:schemeClr val="bg1"/>
              </a:solidFill>
            </a:endParaRPr>
          </a:p>
        </p:txBody>
      </p:sp>
      <p:sp>
        <p:nvSpPr>
          <p:cNvPr id="7" name="Slide Number Placeholder 6"/>
          <p:cNvSpPr>
            <a:spLocks noGrp="1"/>
          </p:cNvSpPr>
          <p:nvPr>
            <p:ph type="sldNum" sz="quarter" idx="12"/>
          </p:nvPr>
        </p:nvSpPr>
        <p:spPr>
          <a:xfrm>
            <a:off x="8388424" y="6492877"/>
            <a:ext cx="298376" cy="365125"/>
          </a:xfrm>
        </p:spPr>
        <p:txBody>
          <a:bodyPr/>
          <a:lstStyle/>
          <a:p>
            <a:fld id="{422D6296-EBC7-4B3D-BF03-D533125EB8A3}" type="slidenum">
              <a:rPr lang="en-US" sz="1400" b="1">
                <a:solidFill>
                  <a:schemeClr val="bg1"/>
                </a:solidFill>
              </a:rPr>
              <a:t>16</a:t>
            </a:fld>
            <a:endParaRPr lang="en-US" sz="1400" b="1" dirty="0">
              <a:solidFill>
                <a:schemeClr val="bg1"/>
              </a:solidFill>
            </a:endParaRPr>
          </a:p>
        </p:txBody>
      </p:sp>
      <p:sp>
        <p:nvSpPr>
          <p:cNvPr id="8" name="Заголовок 1"/>
          <p:cNvSpPr>
            <a:spLocks noGrp="1"/>
          </p:cNvSpPr>
          <p:nvPr>
            <p:ph type="title"/>
          </p:nvPr>
        </p:nvSpPr>
        <p:spPr>
          <a:xfrm>
            <a:off x="1132254" y="75548"/>
            <a:ext cx="7886700" cy="814791"/>
          </a:xfrm>
        </p:spPr>
        <p:txBody>
          <a:bodyPr>
            <a:normAutofit/>
          </a:bodyPr>
          <a:lstStyle/>
          <a:p>
            <a:pPr eaLnBrk="1" hangingPunct="1"/>
            <a:r>
              <a:rPr lang="ru-RU" altLang="ru-RU" dirty="0" smtClean="0"/>
              <a:t>Яркость источников СИ</a:t>
            </a:r>
          </a:p>
        </p:txBody>
      </p:sp>
      <p:pic>
        <p:nvPicPr>
          <p:cNvPr id="9" name="Picture 32" descr="Sec2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039945"/>
            <a:ext cx="3129756" cy="517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1289875" y="469114"/>
                <a:ext cx="30226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ea typeface="Cambria Math" panose="02040503050406030204" pitchFamily="18" charset="0"/>
                            </a:rPr>
                          </m:ctrlPr>
                        </m:sSubPr>
                        <m:e>
                          <m:r>
                            <a:rPr lang="en-AU"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𝑐</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𝑘𝑒𝑉</m:t>
                          </m:r>
                        </m:e>
                      </m:d>
                      <m:r>
                        <a:rPr lang="en-AU" i="1">
                          <a:latin typeface="Cambria Math" panose="02040503050406030204" pitchFamily="18" charset="0"/>
                        </a:rPr>
                        <m:t>=</m:t>
                      </m:r>
                      <m:r>
                        <a:rPr lang="en-US" i="1">
                          <a:latin typeface="Cambria Math" panose="02040503050406030204" pitchFamily="18" charset="0"/>
                        </a:rPr>
                        <m:t>0.665 </m:t>
                      </m:r>
                      <m:sSup>
                        <m:sSupPr>
                          <m:ctrlPr>
                            <a:rPr lang="en-US" i="1">
                              <a:latin typeface="Cambria Math" panose="02040503050406030204" pitchFamily="18" charset="0"/>
                            </a:rPr>
                          </m:ctrlPr>
                        </m:sSupPr>
                        <m:e>
                          <m:r>
                            <a:rPr lang="en-US" i="1">
                              <a:latin typeface="Cambria Math" panose="02040503050406030204" pitchFamily="18" charset="0"/>
                            </a:rPr>
                            <m:t>𝐸</m:t>
                          </m:r>
                        </m:e>
                        <m:sup>
                          <m:r>
                            <a:rPr lang="en-US" i="1">
                              <a:latin typeface="Cambria Math" panose="02040503050406030204" pitchFamily="18" charset="0"/>
                            </a:rPr>
                            <m:t>2</m:t>
                          </m:r>
                        </m:sup>
                      </m:sSup>
                      <m:d>
                        <m:dPr>
                          <m:begChr m:val="["/>
                          <m:endChr m:val="]"/>
                          <m:ctrlPr>
                            <a:rPr lang="en-US" i="1">
                              <a:latin typeface="Cambria Math" panose="02040503050406030204" pitchFamily="18" charset="0"/>
                            </a:rPr>
                          </m:ctrlPr>
                        </m:dPr>
                        <m:e>
                          <m:r>
                            <a:rPr lang="en-US" i="1">
                              <a:latin typeface="Cambria Math" panose="02040503050406030204" pitchFamily="18" charset="0"/>
                            </a:rPr>
                            <m:t>𝐺𝑒𝑉</m:t>
                          </m:r>
                        </m:e>
                      </m:d>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oMath>
                  </m:oMathPara>
                </a14:m>
                <a:endParaRPr lang="ru-RU" dirty="0"/>
              </a:p>
            </p:txBody>
          </p:sp>
        </mc:Choice>
        <mc:Fallback xmlns="">
          <p:sp>
            <p:nvSpPr>
              <p:cNvPr id="2" name="TextBox 1"/>
              <p:cNvSpPr txBox="1">
                <a:spLocks noRot="1" noChangeAspect="1" noMove="1" noResize="1" noEditPoints="1" noAdjustHandles="1" noChangeArrowheads="1" noChangeShapeType="1" noTextEdit="1"/>
              </p:cNvSpPr>
              <p:nvPr/>
            </p:nvSpPr>
            <p:spPr>
              <a:xfrm>
                <a:off x="1289875" y="469114"/>
                <a:ext cx="3022687" cy="276999"/>
              </a:xfrm>
              <a:prstGeom prst="rect">
                <a:avLst/>
              </a:prstGeom>
              <a:blipFill rotWithShape="0">
                <a:blip r:embed="rId7"/>
                <a:stretch>
                  <a:fillRect l="-606" t="-4444" r="-2424" b="-37778"/>
                </a:stretch>
              </a:blipFill>
            </p:spPr>
            <p:txBody>
              <a:bodyPr/>
              <a:lstStyle/>
              <a:p>
                <a:r>
                  <a:rPr lang="ru-RU">
                    <a:noFill/>
                  </a:rPr>
                  <a:t> </a:t>
                </a:r>
              </a:p>
            </p:txBody>
          </p:sp>
        </mc:Fallback>
      </mc:AlternateContent>
    </p:spTree>
    <p:extLst>
      <p:ext uri="{BB962C8B-B14F-4D97-AF65-F5344CB8AC3E}">
        <p14:creationId xmlns:p14="http://schemas.microsoft.com/office/powerpoint/2010/main" val="1750475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061527" y="76102"/>
            <a:ext cx="5915025" cy="721014"/>
          </a:xfrm>
        </p:spPr>
        <p:txBody>
          <a:bodyPr>
            <a:normAutofit/>
          </a:bodyPr>
          <a:lstStyle/>
          <a:p>
            <a:r>
              <a:rPr lang="en-US" altLang="zh-CN" sz="2400" dirty="0"/>
              <a:t>Light sources (energy-emittance plot)</a:t>
            </a:r>
            <a:endParaRPr lang="zh-CN" altLang="en-US" sz="2400"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6" name="Номер слайда 5"/>
          <p:cNvSpPr>
            <a:spLocks noGrp="1"/>
          </p:cNvSpPr>
          <p:nvPr>
            <p:ph type="sldNum" sz="quarter" idx="12"/>
          </p:nvPr>
        </p:nvSpPr>
        <p:spPr/>
        <p:txBody>
          <a:bodyPr/>
          <a:lstStyle/>
          <a:p>
            <a:fld id="{B4F3423E-BE94-4D8F-8D15-F213DF845BA4}" type="slidenum">
              <a:rPr lang="ru-RU" smtClean="0"/>
              <a:t>17</a:t>
            </a:fld>
            <a:endParaRPr lang="ru-RU"/>
          </a:p>
        </p:txBody>
      </p:sp>
      <p:pic>
        <p:nvPicPr>
          <p:cNvPr id="9" name="Рисунок 8"/>
          <p:cNvPicPr>
            <a:picLocks noChangeAspect="1"/>
          </p:cNvPicPr>
          <p:nvPr/>
        </p:nvPicPr>
        <p:blipFill>
          <a:blip r:embed="rId3"/>
          <a:stretch>
            <a:fillRect/>
          </a:stretch>
        </p:blipFill>
        <p:spPr>
          <a:xfrm>
            <a:off x="182075" y="1321423"/>
            <a:ext cx="8597783" cy="4934176"/>
          </a:xfrm>
          <a:prstGeom prst="rect">
            <a:avLst/>
          </a:prstGeom>
        </p:spPr>
      </p:pic>
    </p:spTree>
    <p:extLst>
      <p:ext uri="{BB962C8B-B14F-4D97-AF65-F5344CB8AC3E}">
        <p14:creationId xmlns:p14="http://schemas.microsoft.com/office/powerpoint/2010/main" val="2074399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altLang="zh-CN" dirty="0"/>
              <a:t>Light sources </a:t>
            </a:r>
            <a:r>
              <a:rPr lang="en-US" altLang="zh-CN" dirty="0" smtClean="0"/>
              <a:t/>
            </a:r>
            <a:br>
              <a:rPr lang="en-US" altLang="zh-CN" dirty="0" smtClean="0"/>
            </a:br>
            <a:r>
              <a:rPr lang="en-US" altLang="zh-CN" dirty="0" smtClean="0"/>
              <a:t>(emittance-circumference </a:t>
            </a:r>
            <a:r>
              <a:rPr lang="en-US" altLang="zh-CN" dirty="0"/>
              <a:t>plot)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506" y="1327093"/>
            <a:ext cx="7889737" cy="4733842"/>
          </a:xfrm>
        </p:spPr>
      </p:pic>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18</a:t>
            </a:fld>
            <a:endParaRPr lang="ru-RU"/>
          </a:p>
        </p:txBody>
      </p:sp>
    </p:spTree>
    <p:extLst>
      <p:ext uri="{BB962C8B-B14F-4D97-AF65-F5344CB8AC3E}">
        <p14:creationId xmlns:p14="http://schemas.microsoft.com/office/powerpoint/2010/main" val="3355424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34145" y="279870"/>
            <a:ext cx="5750065" cy="577589"/>
          </a:xfrm>
        </p:spPr>
        <p:txBody>
          <a:bodyPr>
            <a:normAutofit/>
          </a:bodyPr>
          <a:lstStyle/>
          <a:p>
            <a:r>
              <a:rPr lang="ru-RU" dirty="0" smtClean="0"/>
              <a:t>Масштабы машин и спектры СИ</a:t>
            </a:r>
            <a:endParaRPr lang="ru-RU"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17" name="Номер слайда 16"/>
          <p:cNvSpPr>
            <a:spLocks noGrp="1"/>
          </p:cNvSpPr>
          <p:nvPr>
            <p:ph type="sldNum" sz="quarter" idx="12"/>
          </p:nvPr>
        </p:nvSpPr>
        <p:spPr/>
        <p:txBody>
          <a:bodyPr/>
          <a:lstStyle/>
          <a:p>
            <a:fld id="{B4F3423E-BE94-4D8F-8D15-F213DF845BA4}" type="slidenum">
              <a:rPr lang="ru-RU" smtClean="0"/>
              <a:t>19</a:t>
            </a:fld>
            <a:endParaRPr lang="ru-RU"/>
          </a:p>
        </p:txBody>
      </p:sp>
      <p:grpSp>
        <p:nvGrpSpPr>
          <p:cNvPr id="12" name="Группа 11"/>
          <p:cNvGrpSpPr/>
          <p:nvPr/>
        </p:nvGrpSpPr>
        <p:grpSpPr>
          <a:xfrm>
            <a:off x="590203" y="1491499"/>
            <a:ext cx="4227293" cy="4235408"/>
            <a:chOff x="123463" y="948944"/>
            <a:chExt cx="5495976" cy="5506526"/>
          </a:xfrm>
        </p:grpSpPr>
        <p:pic>
          <p:nvPicPr>
            <p:cNvPr id="4" name="Рисунок 3"/>
            <p:cNvPicPr>
              <a:picLocks noChangeAspect="1"/>
            </p:cNvPicPr>
            <p:nvPr/>
          </p:nvPicPr>
          <p:blipFill rotWithShape="1">
            <a:blip r:embed="rId2"/>
            <a:srcRect l="3591" r="10811"/>
            <a:stretch/>
          </p:blipFill>
          <p:spPr>
            <a:xfrm>
              <a:off x="123463" y="948944"/>
              <a:ext cx="5495976" cy="5506526"/>
            </a:xfrm>
            <a:prstGeom prst="rect">
              <a:avLst/>
            </a:prstGeom>
          </p:spPr>
        </p:pic>
        <p:sp>
          <p:nvSpPr>
            <p:cNvPr id="5" name="TextBox 4"/>
            <p:cNvSpPr txBox="1"/>
            <p:nvPr/>
          </p:nvSpPr>
          <p:spPr>
            <a:xfrm>
              <a:off x="3566640" y="4102034"/>
              <a:ext cx="705749" cy="338555"/>
            </a:xfrm>
            <a:prstGeom prst="rect">
              <a:avLst/>
            </a:prstGeom>
            <a:noFill/>
          </p:spPr>
          <p:txBody>
            <a:bodyPr wrap="none" rtlCol="0">
              <a:spAutoFit/>
            </a:bodyPr>
            <a:lstStyle/>
            <a:p>
              <a:r>
                <a:rPr lang="en-US" sz="1050" dirty="0"/>
                <a:t>100 m</a:t>
              </a:r>
              <a:endParaRPr lang="ru-RU" sz="1050" dirty="0"/>
            </a:p>
          </p:txBody>
        </p:sp>
        <p:sp>
          <p:nvSpPr>
            <p:cNvPr id="6" name="TextBox 5"/>
            <p:cNvSpPr txBox="1"/>
            <p:nvPr/>
          </p:nvSpPr>
          <p:spPr>
            <a:xfrm>
              <a:off x="1842730" y="1686599"/>
              <a:ext cx="923757" cy="338555"/>
            </a:xfrm>
            <a:prstGeom prst="rect">
              <a:avLst/>
            </a:prstGeom>
            <a:noFill/>
          </p:spPr>
          <p:txBody>
            <a:bodyPr wrap="none" rtlCol="0">
              <a:spAutoFit/>
            </a:bodyPr>
            <a:lstStyle/>
            <a:p>
              <a:r>
                <a:rPr lang="en-US" sz="1050" dirty="0"/>
                <a:t>ESRF-EBS</a:t>
              </a:r>
              <a:endParaRPr lang="ru-RU" sz="1050" dirty="0"/>
            </a:p>
          </p:txBody>
        </p:sp>
        <p:sp>
          <p:nvSpPr>
            <p:cNvPr id="7" name="TextBox 6"/>
            <p:cNvSpPr txBox="1"/>
            <p:nvPr/>
          </p:nvSpPr>
          <p:spPr>
            <a:xfrm>
              <a:off x="2631790" y="4839689"/>
              <a:ext cx="1635491" cy="338555"/>
            </a:xfrm>
            <a:prstGeom prst="rect">
              <a:avLst/>
            </a:prstGeom>
            <a:noFill/>
          </p:spPr>
          <p:txBody>
            <a:bodyPr wrap="none" rtlCol="0">
              <a:spAutoFit/>
            </a:bodyPr>
            <a:lstStyle/>
            <a:p>
              <a:r>
                <a:rPr lang="en-US" sz="1050" dirty="0"/>
                <a:t>Booster for USSR-4</a:t>
              </a:r>
              <a:endParaRPr lang="ru-RU" sz="1050" dirty="0"/>
            </a:p>
          </p:txBody>
        </p:sp>
        <p:sp>
          <p:nvSpPr>
            <p:cNvPr id="8" name="TextBox 7"/>
            <p:cNvSpPr txBox="1"/>
            <p:nvPr/>
          </p:nvSpPr>
          <p:spPr>
            <a:xfrm>
              <a:off x="4273358" y="1209840"/>
              <a:ext cx="814753" cy="338555"/>
            </a:xfrm>
            <a:prstGeom prst="rect">
              <a:avLst/>
            </a:prstGeom>
            <a:noFill/>
          </p:spPr>
          <p:txBody>
            <a:bodyPr wrap="none" rtlCol="0">
              <a:spAutoFit/>
            </a:bodyPr>
            <a:lstStyle/>
            <a:p>
              <a:r>
                <a:rPr lang="ru-RU" sz="1050" dirty="0"/>
                <a:t> </a:t>
              </a:r>
              <a:r>
                <a:rPr lang="en-US" sz="1050" dirty="0"/>
                <a:t>USSR-4</a:t>
              </a:r>
              <a:endParaRPr lang="ru-RU" sz="1050" dirty="0"/>
            </a:p>
          </p:txBody>
        </p:sp>
        <p:sp>
          <p:nvSpPr>
            <p:cNvPr id="9" name="TextBox 8"/>
            <p:cNvSpPr txBox="1"/>
            <p:nvPr/>
          </p:nvSpPr>
          <p:spPr>
            <a:xfrm>
              <a:off x="914839" y="2956416"/>
              <a:ext cx="592469" cy="338555"/>
            </a:xfrm>
            <a:prstGeom prst="rect">
              <a:avLst/>
            </a:prstGeom>
            <a:noFill/>
          </p:spPr>
          <p:txBody>
            <a:bodyPr wrap="none" rtlCol="0">
              <a:spAutoFit/>
            </a:bodyPr>
            <a:lstStyle/>
            <a:p>
              <a:r>
                <a:rPr lang="ru-RU" sz="1050" dirty="0"/>
                <a:t> </a:t>
              </a:r>
              <a:r>
                <a:rPr lang="en-US" sz="1050" dirty="0"/>
                <a:t>SKIF</a:t>
              </a:r>
              <a:endParaRPr lang="ru-RU" sz="1050" dirty="0"/>
            </a:p>
          </p:txBody>
        </p:sp>
        <p:sp>
          <p:nvSpPr>
            <p:cNvPr id="10" name="TextBox 9"/>
            <p:cNvSpPr txBox="1"/>
            <p:nvPr/>
          </p:nvSpPr>
          <p:spPr>
            <a:xfrm>
              <a:off x="960679" y="3994312"/>
              <a:ext cx="814753" cy="338555"/>
            </a:xfrm>
            <a:prstGeom prst="rect">
              <a:avLst/>
            </a:prstGeom>
            <a:noFill/>
          </p:spPr>
          <p:txBody>
            <a:bodyPr wrap="none" rtlCol="0">
              <a:spAutoFit/>
            </a:bodyPr>
            <a:lstStyle/>
            <a:p>
              <a:r>
                <a:rPr lang="en-US" sz="1050" dirty="0"/>
                <a:t>Booster</a:t>
              </a:r>
              <a:endParaRPr lang="ru-RU" sz="1050" dirty="0"/>
            </a:p>
          </p:txBody>
        </p:sp>
      </p:grpSp>
      <p:pic>
        <p:nvPicPr>
          <p:cNvPr id="11" name="Рисунок 10"/>
          <p:cNvPicPr>
            <a:picLocks noChangeAspect="1"/>
          </p:cNvPicPr>
          <p:nvPr/>
        </p:nvPicPr>
        <p:blipFill>
          <a:blip r:embed="rId3"/>
          <a:stretch>
            <a:fillRect/>
          </a:stretch>
        </p:blipFill>
        <p:spPr>
          <a:xfrm>
            <a:off x="4846542" y="1206229"/>
            <a:ext cx="4223493" cy="4976200"/>
          </a:xfrm>
          <a:prstGeom prst="rect">
            <a:avLst/>
          </a:prstGeom>
        </p:spPr>
      </p:pic>
    </p:spTree>
    <p:extLst>
      <p:ext uri="{BB962C8B-B14F-4D97-AF65-F5344CB8AC3E}">
        <p14:creationId xmlns:p14="http://schemas.microsoft.com/office/powerpoint/2010/main" val="366466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Authors</a:t>
            </a:r>
            <a:endParaRPr lang="ru-RU" dirty="0"/>
          </a:p>
        </p:txBody>
      </p:sp>
      <p:sp>
        <p:nvSpPr>
          <p:cNvPr id="3" name="Объект 2"/>
          <p:cNvSpPr>
            <a:spLocks noGrp="1"/>
          </p:cNvSpPr>
          <p:nvPr>
            <p:ph idx="1"/>
          </p:nvPr>
        </p:nvSpPr>
        <p:spPr/>
        <p:txBody>
          <a:bodyPr>
            <a:normAutofit/>
          </a:bodyPr>
          <a:lstStyle/>
          <a:p>
            <a:pPr marL="0" indent="0">
              <a:spcBef>
                <a:spcPts val="0"/>
              </a:spcBef>
              <a:buNone/>
            </a:pPr>
            <a:r>
              <a:rPr lang="en-AU" dirty="0"/>
              <a:t>A.M. </a:t>
            </a:r>
            <a:r>
              <a:rPr lang="en-AU" dirty="0" smtClean="0"/>
              <a:t>Batrakov</a:t>
            </a:r>
            <a:r>
              <a:rPr lang="en-US" dirty="0"/>
              <a:t>,</a:t>
            </a:r>
            <a:r>
              <a:rPr lang="en-AU" dirty="0" smtClean="0"/>
              <a:t> </a:t>
            </a:r>
            <a:r>
              <a:rPr lang="en-AU" dirty="0"/>
              <a:t>E.A. </a:t>
            </a:r>
            <a:r>
              <a:rPr lang="en-AU" dirty="0" err="1" smtClean="0"/>
              <a:t>Bekhtenev</a:t>
            </a:r>
            <a:r>
              <a:rPr lang="en-AU" dirty="0" smtClean="0"/>
              <a:t>, D.E</a:t>
            </a:r>
            <a:r>
              <a:rPr lang="en-AU" dirty="0"/>
              <a:t>. </a:t>
            </a:r>
            <a:r>
              <a:rPr lang="en-AU" dirty="0" smtClean="0"/>
              <a:t>Berkaev,  </a:t>
            </a:r>
            <a:r>
              <a:rPr lang="en-AU" dirty="0"/>
              <a:t>M.F. </a:t>
            </a:r>
            <a:r>
              <a:rPr lang="en-AU" dirty="0" err="1" smtClean="0"/>
              <a:t>Blinov</a:t>
            </a:r>
            <a:r>
              <a:rPr lang="en-AU" dirty="0" smtClean="0"/>
              <a:t>, </a:t>
            </a:r>
            <a:r>
              <a:rPr lang="en-AU" dirty="0"/>
              <a:t>I.N. </a:t>
            </a:r>
            <a:r>
              <a:rPr lang="en-AU" dirty="0" err="1" smtClean="0"/>
              <a:t>Churkin</a:t>
            </a:r>
            <a:r>
              <a:rPr lang="en-AU" dirty="0" smtClean="0"/>
              <a:t>, </a:t>
            </a:r>
            <a:r>
              <a:rPr lang="en-AU" dirty="0" err="1" smtClean="0"/>
              <a:t>S.M</a:t>
            </a:r>
            <a:r>
              <a:rPr lang="en-AU" dirty="0"/>
              <a:t>. </a:t>
            </a:r>
            <a:r>
              <a:rPr lang="en-AU" dirty="0" smtClean="0"/>
              <a:t>Gurov, </a:t>
            </a:r>
            <a:r>
              <a:rPr lang="en-AU" dirty="0"/>
              <a:t>D.S. </a:t>
            </a:r>
            <a:r>
              <a:rPr lang="en-AU" dirty="0" smtClean="0"/>
              <a:t>Gurov, </a:t>
            </a:r>
            <a:r>
              <a:rPr lang="en-AU" dirty="0"/>
              <a:t>S.E. </a:t>
            </a:r>
            <a:r>
              <a:rPr lang="en-AU" dirty="0" smtClean="0"/>
              <a:t>Karnaev, </a:t>
            </a:r>
          </a:p>
          <a:p>
            <a:pPr marL="0" indent="0">
              <a:spcBef>
                <a:spcPts val="0"/>
              </a:spcBef>
              <a:buNone/>
            </a:pPr>
            <a:r>
              <a:rPr lang="en-AU" dirty="0" smtClean="0"/>
              <a:t>V.V</a:t>
            </a:r>
            <a:r>
              <a:rPr lang="en-AU" dirty="0"/>
              <a:t>. </a:t>
            </a:r>
            <a:r>
              <a:rPr lang="en-AU" dirty="0" smtClean="0"/>
              <a:t>Kolmogorov, </a:t>
            </a:r>
            <a:r>
              <a:rPr lang="en-AU" dirty="0"/>
              <a:t>I.A. </a:t>
            </a:r>
            <a:r>
              <a:rPr lang="en-AU" dirty="0" smtClean="0"/>
              <a:t>Koop, </a:t>
            </a:r>
            <a:r>
              <a:rPr lang="en-AU" dirty="0"/>
              <a:t>A.A. </a:t>
            </a:r>
            <a:r>
              <a:rPr lang="en-AU" dirty="0" smtClean="0"/>
              <a:t>Krasnov, </a:t>
            </a:r>
            <a:r>
              <a:rPr lang="en-AU" dirty="0"/>
              <a:t>G.N. </a:t>
            </a:r>
            <a:r>
              <a:rPr lang="en-AU" dirty="0" smtClean="0"/>
              <a:t>Kulipanov, </a:t>
            </a:r>
          </a:p>
          <a:p>
            <a:pPr marL="0" indent="0">
              <a:spcBef>
                <a:spcPts val="0"/>
              </a:spcBef>
              <a:buNone/>
            </a:pPr>
            <a:r>
              <a:rPr lang="en-AU" dirty="0" err="1" smtClean="0"/>
              <a:t>A.E</a:t>
            </a:r>
            <a:r>
              <a:rPr lang="en-AU" dirty="0"/>
              <a:t>. </a:t>
            </a:r>
            <a:r>
              <a:rPr lang="en-AU" dirty="0" smtClean="0"/>
              <a:t>Levichev, </a:t>
            </a:r>
            <a:r>
              <a:rPr lang="en-AU" dirty="0"/>
              <a:t>E.B. </a:t>
            </a:r>
            <a:r>
              <a:rPr lang="en-AU" dirty="0" smtClean="0"/>
              <a:t>Levichev, P.V</a:t>
            </a:r>
            <a:r>
              <a:rPr lang="en-AU" dirty="0"/>
              <a:t>. </a:t>
            </a:r>
            <a:r>
              <a:rPr lang="en-AU" dirty="0" err="1" smtClean="0"/>
              <a:t>Logatchov</a:t>
            </a:r>
            <a:r>
              <a:rPr lang="en-AU" dirty="0" smtClean="0"/>
              <a:t>, </a:t>
            </a:r>
            <a:r>
              <a:rPr lang="en-AU" dirty="0"/>
              <a:t>N.A. </a:t>
            </a:r>
            <a:r>
              <a:rPr lang="en-AU" dirty="0" smtClean="0"/>
              <a:t>Mezentsev, </a:t>
            </a:r>
          </a:p>
          <a:p>
            <a:pPr marL="0" indent="0">
              <a:spcBef>
                <a:spcPts val="0"/>
              </a:spcBef>
              <a:buNone/>
            </a:pPr>
            <a:r>
              <a:rPr lang="en-AU" dirty="0" smtClean="0"/>
              <a:t>A.V</a:t>
            </a:r>
            <a:r>
              <a:rPr lang="en-AU" dirty="0"/>
              <a:t>. </a:t>
            </a:r>
            <a:r>
              <a:rPr lang="en-AU" dirty="0" err="1" smtClean="0"/>
              <a:t>Pavlenko</a:t>
            </a:r>
            <a:r>
              <a:rPr lang="en-AU" dirty="0" smtClean="0"/>
              <a:t>,</a:t>
            </a:r>
            <a:r>
              <a:rPr lang="ru-RU" dirty="0" smtClean="0"/>
              <a:t> </a:t>
            </a:r>
            <a:r>
              <a:rPr lang="en-AU" dirty="0" smtClean="0"/>
              <a:t>P.A</a:t>
            </a:r>
            <a:r>
              <a:rPr lang="en-AU" dirty="0"/>
              <a:t>. </a:t>
            </a:r>
            <a:r>
              <a:rPr lang="en-AU" dirty="0" smtClean="0"/>
              <a:t>Piminov, </a:t>
            </a:r>
            <a:r>
              <a:rPr lang="en-AU" dirty="0" err="1"/>
              <a:t>Ya.V</a:t>
            </a:r>
            <a:r>
              <a:rPr lang="en-AU" dirty="0"/>
              <a:t>. </a:t>
            </a:r>
            <a:r>
              <a:rPr lang="en-AU" dirty="0" smtClean="0"/>
              <a:t>Rakshun, </a:t>
            </a:r>
            <a:r>
              <a:rPr lang="en-AU" dirty="0"/>
              <a:t>I.K. </a:t>
            </a:r>
            <a:r>
              <a:rPr lang="en-AU" dirty="0" err="1" smtClean="0"/>
              <a:t>Sedlyarov</a:t>
            </a:r>
            <a:r>
              <a:rPr lang="en-AU" dirty="0" smtClean="0"/>
              <a:t>,</a:t>
            </a:r>
            <a:r>
              <a:rPr lang="ru-RU" dirty="0" smtClean="0"/>
              <a:t> </a:t>
            </a:r>
            <a:r>
              <a:rPr lang="en-AU" dirty="0" smtClean="0"/>
              <a:t>A.M</a:t>
            </a:r>
            <a:r>
              <a:rPr lang="en-AU" dirty="0"/>
              <a:t>. </a:t>
            </a:r>
            <a:r>
              <a:rPr lang="en-AU" dirty="0" smtClean="0"/>
              <a:t>Semenov, </a:t>
            </a:r>
            <a:r>
              <a:rPr lang="en-AU" dirty="0" err="1" smtClean="0"/>
              <a:t>S.V</a:t>
            </a:r>
            <a:r>
              <a:rPr lang="en-AU" dirty="0"/>
              <a:t>. </a:t>
            </a:r>
            <a:r>
              <a:rPr lang="en-AU" dirty="0" err="1" smtClean="0"/>
              <a:t>Shiyankov</a:t>
            </a:r>
            <a:r>
              <a:rPr lang="en-AU" dirty="0" smtClean="0"/>
              <a:t>, </a:t>
            </a:r>
            <a:r>
              <a:rPr lang="en-AU" dirty="0"/>
              <a:t>V.A. </a:t>
            </a:r>
            <a:r>
              <a:rPr lang="en-AU" dirty="0" smtClean="0"/>
              <a:t>Shkaruba,</a:t>
            </a:r>
            <a:r>
              <a:rPr lang="ru-RU" dirty="0" smtClean="0"/>
              <a:t> </a:t>
            </a:r>
            <a:r>
              <a:rPr lang="en-AU" dirty="0" smtClean="0"/>
              <a:t>S.V</a:t>
            </a:r>
            <a:r>
              <a:rPr lang="en-AU" dirty="0"/>
              <a:t>. </a:t>
            </a:r>
            <a:r>
              <a:rPr lang="en-AU" dirty="0" smtClean="0"/>
              <a:t>Sinyatkin, </a:t>
            </a:r>
            <a:r>
              <a:rPr lang="en-AU" dirty="0"/>
              <a:t>A.A. </a:t>
            </a:r>
            <a:r>
              <a:rPr lang="en-AU" dirty="0" smtClean="0"/>
              <a:t>Starostenko, </a:t>
            </a:r>
            <a:r>
              <a:rPr lang="en-AU" dirty="0"/>
              <a:t>A.G. </a:t>
            </a:r>
            <a:r>
              <a:rPr lang="en-AU" dirty="0" err="1" smtClean="0"/>
              <a:t>Steshov</a:t>
            </a:r>
            <a:r>
              <a:rPr lang="en-AU" dirty="0" smtClean="0"/>
              <a:t>, A.G</a:t>
            </a:r>
            <a:r>
              <a:rPr lang="en-AU" dirty="0"/>
              <a:t>. </a:t>
            </a:r>
            <a:r>
              <a:rPr lang="en-AU" dirty="0" smtClean="0"/>
              <a:t>Tribendis, </a:t>
            </a:r>
            <a:r>
              <a:rPr lang="en-AU" dirty="0"/>
              <a:t>A.V. </a:t>
            </a:r>
            <a:r>
              <a:rPr lang="en-AU" dirty="0" err="1" smtClean="0"/>
              <a:t>Utkin</a:t>
            </a:r>
            <a:r>
              <a:rPr lang="en-AU" dirty="0" smtClean="0"/>
              <a:t>, </a:t>
            </a:r>
            <a:r>
              <a:rPr lang="en-AU" dirty="0"/>
              <a:t>N.A. </a:t>
            </a:r>
            <a:r>
              <a:rPr lang="en-AU" dirty="0" smtClean="0"/>
              <a:t>Vinokurov, V.N</a:t>
            </a:r>
            <a:r>
              <a:rPr lang="en-AU" dirty="0"/>
              <a:t>. </a:t>
            </a:r>
            <a:r>
              <a:rPr lang="en-AU" dirty="0" err="1" smtClean="0"/>
              <a:t>Volkov</a:t>
            </a:r>
            <a:r>
              <a:rPr lang="en-AU" dirty="0" smtClean="0"/>
              <a:t>, </a:t>
            </a:r>
            <a:r>
              <a:rPr lang="en-AU" dirty="0"/>
              <a:t>A.N. </a:t>
            </a:r>
            <a:r>
              <a:rPr lang="en-AU" dirty="0" smtClean="0"/>
              <a:t>Zhuravlev</a:t>
            </a:r>
            <a:r>
              <a:rPr lang="en-AU" dirty="0"/>
              <a:t>,</a:t>
            </a:r>
            <a:r>
              <a:rPr lang="en-AU" dirty="0" smtClean="0"/>
              <a:t> </a:t>
            </a:r>
            <a:r>
              <a:rPr lang="en-AU" dirty="0" err="1" smtClean="0"/>
              <a:t>K.V</a:t>
            </a:r>
            <a:r>
              <a:rPr lang="en-AU" dirty="0"/>
              <a:t>. </a:t>
            </a:r>
            <a:r>
              <a:rPr lang="en-AU" dirty="0" smtClean="0"/>
              <a:t>Zolotarev, A.V. Zorin,</a:t>
            </a:r>
            <a:r>
              <a:rPr lang="en-US" dirty="0" smtClean="0"/>
              <a:t> G. Baranov, A</a:t>
            </a:r>
            <a:r>
              <a:rPr lang="en-US" dirty="0"/>
              <a:t>. </a:t>
            </a:r>
            <a:r>
              <a:rPr lang="en-US" dirty="0" err="1" smtClean="0"/>
              <a:t>Bogomyagkov</a:t>
            </a:r>
            <a:r>
              <a:rPr lang="en-US" dirty="0" smtClean="0"/>
              <a:t>, K</a:t>
            </a:r>
            <a:r>
              <a:rPr lang="en-US" dirty="0"/>
              <a:t>. </a:t>
            </a:r>
            <a:r>
              <a:rPr lang="en-US" dirty="0" err="1" smtClean="0"/>
              <a:t>Kariukina</a:t>
            </a:r>
            <a:r>
              <a:rPr lang="en-US" dirty="0" smtClean="0"/>
              <a:t>, </a:t>
            </a:r>
          </a:p>
          <a:p>
            <a:pPr marL="0" indent="0">
              <a:spcBef>
                <a:spcPts val="0"/>
              </a:spcBef>
              <a:buNone/>
            </a:pPr>
            <a:r>
              <a:rPr lang="en-US" dirty="0" smtClean="0"/>
              <a:t>Yu</a:t>
            </a:r>
            <a:r>
              <a:rPr lang="en-US" dirty="0"/>
              <a:t>. </a:t>
            </a:r>
            <a:r>
              <a:rPr lang="en-US" dirty="0" err="1"/>
              <a:t>Pupkov</a:t>
            </a:r>
            <a:endParaRPr lang="en-US" dirty="0"/>
          </a:p>
          <a:p>
            <a:pPr marL="0" indent="0">
              <a:spcBef>
                <a:spcPts val="0"/>
              </a:spcBef>
              <a:buNone/>
            </a:pPr>
            <a:endParaRPr lang="ru-RU" dirty="0"/>
          </a:p>
        </p:txBody>
      </p:sp>
      <p:sp>
        <p:nvSpPr>
          <p:cNvPr id="7" name="Нижний колонтитул 6"/>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8" name="Номер слайда 7"/>
          <p:cNvSpPr>
            <a:spLocks noGrp="1"/>
          </p:cNvSpPr>
          <p:nvPr>
            <p:ph type="sldNum" sz="quarter" idx="12"/>
          </p:nvPr>
        </p:nvSpPr>
        <p:spPr/>
        <p:txBody>
          <a:bodyPr/>
          <a:lstStyle/>
          <a:p>
            <a:fld id="{B4F3423E-BE94-4D8F-8D15-F213DF845BA4}" type="slidenum">
              <a:rPr lang="ru-RU" smtClean="0"/>
              <a:t>2</a:t>
            </a:fld>
            <a:endParaRPr lang="ru-RU"/>
          </a:p>
        </p:txBody>
      </p:sp>
    </p:spTree>
    <p:extLst>
      <p:ext uri="{BB962C8B-B14F-4D97-AF65-F5344CB8AC3E}">
        <p14:creationId xmlns:p14="http://schemas.microsoft.com/office/powerpoint/2010/main" val="563023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General layout of the SKIF Light Source</a:t>
            </a:r>
            <a:endParaRPr lang="ru-RU"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4" name="Номер слайда 3"/>
          <p:cNvSpPr>
            <a:spLocks noGrp="1"/>
          </p:cNvSpPr>
          <p:nvPr>
            <p:ph type="sldNum" sz="quarter" idx="12"/>
          </p:nvPr>
        </p:nvSpPr>
        <p:spPr/>
        <p:txBody>
          <a:bodyPr/>
          <a:lstStyle/>
          <a:p>
            <a:fld id="{B4F3423E-BE94-4D8F-8D15-F213DF845BA4}" type="slidenum">
              <a:rPr lang="ru-RU" smtClean="0"/>
              <a:t>20</a:t>
            </a:fld>
            <a:endParaRPr lang="ru-RU"/>
          </a:p>
        </p:txBody>
      </p:sp>
      <p:graphicFrame>
        <p:nvGraphicFramePr>
          <p:cNvPr id="11" name="Содержимое 4"/>
          <p:cNvGraphicFramePr>
            <a:graphicFrameLocks/>
          </p:cNvGraphicFramePr>
          <p:nvPr>
            <p:extLst>
              <p:ext uri="{D42A27DB-BD31-4B8C-83A1-F6EECF244321}">
                <p14:modId xmlns:p14="http://schemas.microsoft.com/office/powerpoint/2010/main" val="956293085"/>
              </p:ext>
            </p:extLst>
          </p:nvPr>
        </p:nvGraphicFramePr>
        <p:xfrm>
          <a:off x="5735743" y="2151400"/>
          <a:ext cx="3181680" cy="3357958"/>
        </p:xfrm>
        <a:graphic>
          <a:graphicData uri="http://schemas.openxmlformats.org/drawingml/2006/table">
            <a:tbl>
              <a:tblPr firstRow="1" bandRow="1">
                <a:tableStyleId>{5C22544A-7EE6-4342-B048-85BDC9FD1C3A}</a:tableStyleId>
              </a:tblPr>
              <a:tblGrid>
                <a:gridCol w="1343011"/>
                <a:gridCol w="1838669"/>
              </a:tblGrid>
              <a:tr h="240809">
                <a:tc>
                  <a:txBody>
                    <a:bodyPr/>
                    <a:lstStyle/>
                    <a:p>
                      <a:endParaRPr lang="ru-RU" sz="800" dirty="0"/>
                    </a:p>
                  </a:txBody>
                  <a:tcPr marL="68580" marR="68580" marT="34290" marB="34290"/>
                </a:tc>
                <a:tc>
                  <a:txBody>
                    <a:bodyPr/>
                    <a:lstStyle/>
                    <a:p>
                      <a:endParaRPr lang="ru-RU" sz="800" dirty="0"/>
                    </a:p>
                  </a:txBody>
                  <a:tcPr marL="68580" marR="68580" marT="34290" marB="34290"/>
                </a:tc>
              </a:tr>
              <a:tr h="306814">
                <a:tc>
                  <a:txBody>
                    <a:bodyPr/>
                    <a:lstStyle/>
                    <a:p>
                      <a:r>
                        <a:rPr lang="en-US" sz="1100" dirty="0" smtClean="0"/>
                        <a:t>Energy</a:t>
                      </a:r>
                      <a:endParaRPr lang="ru-RU" sz="1100" dirty="0"/>
                    </a:p>
                  </a:txBody>
                  <a:tcPr marL="68580" marR="68580" marT="34290" marB="34290"/>
                </a:tc>
                <a:tc>
                  <a:txBody>
                    <a:bodyPr/>
                    <a:lstStyle/>
                    <a:p>
                      <a:r>
                        <a:rPr lang="ru-RU" sz="1100" dirty="0" smtClean="0"/>
                        <a:t>3 </a:t>
                      </a:r>
                      <a:r>
                        <a:rPr lang="en-US" sz="1100" dirty="0" smtClean="0"/>
                        <a:t>GeV</a:t>
                      </a:r>
                      <a:endParaRPr lang="ru-RU" sz="1100" dirty="0"/>
                    </a:p>
                  </a:txBody>
                  <a:tcPr marL="68580" marR="68580" marT="34290" marB="34290"/>
                </a:tc>
              </a:tr>
              <a:tr h="388620">
                <a:tc>
                  <a:txBody>
                    <a:bodyPr/>
                    <a:lstStyle/>
                    <a:p>
                      <a:r>
                        <a:rPr lang="en-US" sz="1100" dirty="0" smtClean="0"/>
                        <a:t>Beam current</a:t>
                      </a:r>
                      <a:endParaRPr lang="ru-RU" sz="1100" dirty="0"/>
                    </a:p>
                  </a:txBody>
                  <a:tcPr marL="68580" marR="68580" marT="34290" marB="34290"/>
                </a:tc>
                <a:tc>
                  <a:txBody>
                    <a:bodyPr/>
                    <a:lstStyle/>
                    <a:p>
                      <a:r>
                        <a:rPr lang="en-US" sz="1100" baseline="0" dirty="0" smtClean="0"/>
                        <a:t>Up</a:t>
                      </a:r>
                      <a:r>
                        <a:rPr lang="ru-RU" sz="1100" baseline="0" dirty="0" smtClean="0"/>
                        <a:t> 400 </a:t>
                      </a:r>
                      <a:r>
                        <a:rPr lang="en-US" sz="1100" baseline="0" dirty="0" smtClean="0"/>
                        <a:t>mA</a:t>
                      </a:r>
                      <a:endParaRPr lang="ru-RU" sz="1100" baseline="0" dirty="0" smtClean="0"/>
                    </a:p>
                    <a:p>
                      <a:r>
                        <a:rPr lang="ru-RU" sz="1100" baseline="0" dirty="0" smtClean="0"/>
                        <a:t>(1.5 </a:t>
                      </a:r>
                      <a:r>
                        <a:rPr lang="en-US" sz="1100" baseline="0" dirty="0" smtClean="0"/>
                        <a:t>mA</a:t>
                      </a:r>
                      <a:r>
                        <a:rPr lang="ru-RU" sz="1100" baseline="0" dirty="0" smtClean="0"/>
                        <a:t> </a:t>
                      </a:r>
                      <a:r>
                        <a:rPr lang="en-US" sz="1100" baseline="0" dirty="0" smtClean="0"/>
                        <a:t>in every bunch</a:t>
                      </a:r>
                      <a:r>
                        <a:rPr lang="ru-RU" sz="1100" baseline="0" dirty="0" smtClean="0"/>
                        <a:t>)</a:t>
                      </a:r>
                      <a:endParaRPr lang="ru-RU" sz="1100" dirty="0"/>
                    </a:p>
                  </a:txBody>
                  <a:tcPr marL="68580" marR="68580" marT="34290" marB="34290"/>
                </a:tc>
              </a:tr>
              <a:tr h="418634">
                <a:tc>
                  <a:txBody>
                    <a:bodyPr/>
                    <a:lstStyle/>
                    <a:p>
                      <a:r>
                        <a:rPr lang="en-US" sz="1100" dirty="0" smtClean="0"/>
                        <a:t>Lattice</a:t>
                      </a:r>
                      <a:endParaRPr lang="ru-RU" sz="1100" dirty="0"/>
                    </a:p>
                  </a:txBody>
                  <a:tcPr marL="68580" marR="68580" marT="34290" marB="34290"/>
                </a:tc>
                <a:tc>
                  <a:txBody>
                    <a:bodyPr/>
                    <a:lstStyle/>
                    <a:p>
                      <a:r>
                        <a:rPr lang="en-US" sz="1100" dirty="0" smtClean="0"/>
                        <a:t>Hybrid </a:t>
                      </a:r>
                      <a:r>
                        <a:rPr lang="en-US" sz="1100" dirty="0" err="1" smtClean="0"/>
                        <a:t>mulibend</a:t>
                      </a:r>
                      <a:r>
                        <a:rPr lang="en-US" sz="1100" dirty="0" smtClean="0"/>
                        <a:t> </a:t>
                      </a:r>
                      <a:r>
                        <a:rPr lang="en-US" sz="1100" dirty="0" err="1" smtClean="0"/>
                        <a:t>achromat</a:t>
                      </a:r>
                      <a:endParaRPr lang="en-US" sz="1100" dirty="0" smtClean="0"/>
                    </a:p>
                    <a:p>
                      <a:r>
                        <a:rPr lang="en-US" sz="1100" dirty="0" smtClean="0"/>
                        <a:t>(7 bends</a:t>
                      </a:r>
                      <a:r>
                        <a:rPr lang="en-US" sz="1100" baseline="0" dirty="0" smtClean="0"/>
                        <a:t> in cell)</a:t>
                      </a:r>
                      <a:endParaRPr lang="ru-RU" sz="1100" dirty="0"/>
                    </a:p>
                  </a:txBody>
                  <a:tcPr marL="68580" marR="68580" marT="34290" marB="34290"/>
                </a:tc>
              </a:tr>
              <a:tr h="418634">
                <a:tc>
                  <a:txBody>
                    <a:bodyPr/>
                    <a:lstStyle/>
                    <a:p>
                      <a:r>
                        <a:rPr lang="en-US" sz="1100" dirty="0" smtClean="0"/>
                        <a:t>Symmetry</a:t>
                      </a:r>
                      <a:endParaRPr lang="ru-RU" sz="1100" dirty="0"/>
                    </a:p>
                  </a:txBody>
                  <a:tcPr marL="68580" marR="68580" marT="34290" marB="34290"/>
                </a:tc>
                <a:tc>
                  <a:txBody>
                    <a:bodyPr/>
                    <a:lstStyle/>
                    <a:p>
                      <a:r>
                        <a:rPr lang="en-US" sz="1100" dirty="0" smtClean="0"/>
                        <a:t>16 - 18 cells</a:t>
                      </a:r>
                      <a:endParaRPr lang="ru-RU" sz="1100" dirty="0"/>
                    </a:p>
                  </a:txBody>
                  <a:tcPr marL="68580" marR="68580" marT="34290" marB="34290"/>
                </a:tc>
              </a:tr>
              <a:tr h="385955">
                <a:tc>
                  <a:txBody>
                    <a:bodyPr/>
                    <a:lstStyle/>
                    <a:p>
                      <a:r>
                        <a:rPr lang="en-US" sz="1100" dirty="0" smtClean="0"/>
                        <a:t>Emittance</a:t>
                      </a:r>
                      <a:endParaRPr lang="ru-RU" sz="1100" dirty="0"/>
                    </a:p>
                  </a:txBody>
                  <a:tcPr marL="68580" marR="68580" marT="34290" marB="34290"/>
                </a:tc>
                <a:tc>
                  <a:txBody>
                    <a:bodyPr/>
                    <a:lstStyle/>
                    <a:p>
                      <a:r>
                        <a:rPr lang="en-US" sz="1100" dirty="0" smtClean="0"/>
                        <a:t>&lt; 200 </a:t>
                      </a:r>
                      <a:r>
                        <a:rPr lang="en-US" sz="1100" dirty="0" err="1" smtClean="0"/>
                        <a:t>pkm</a:t>
                      </a:r>
                      <a:r>
                        <a:rPr lang="en-US" sz="1100" dirty="0" smtClean="0"/>
                        <a:t> rad (without ID)</a:t>
                      </a:r>
                      <a:endParaRPr lang="ru-RU" sz="1100" dirty="0"/>
                    </a:p>
                  </a:txBody>
                  <a:tcPr marL="68580" marR="68580" marT="34290" marB="34290"/>
                </a:tc>
              </a:tr>
              <a:tr h="305042">
                <a:tc>
                  <a:txBody>
                    <a:bodyPr/>
                    <a:lstStyle/>
                    <a:p>
                      <a:r>
                        <a:rPr lang="en-US" sz="1100" dirty="0" smtClean="0"/>
                        <a:t>Injection</a:t>
                      </a:r>
                      <a:r>
                        <a:rPr lang="en-US" sz="1100" baseline="0" dirty="0" smtClean="0"/>
                        <a:t> type </a:t>
                      </a:r>
                      <a:endParaRPr lang="ru-RU" sz="1100" dirty="0"/>
                    </a:p>
                  </a:txBody>
                  <a:tcPr marL="68580" marR="68580" marT="34290" marB="34290"/>
                </a:tc>
                <a:tc>
                  <a:txBody>
                    <a:bodyPr/>
                    <a:lstStyle/>
                    <a:p>
                      <a:r>
                        <a:rPr lang="en-US" sz="1100" dirty="0" smtClean="0"/>
                        <a:t>Top up</a:t>
                      </a:r>
                      <a:endParaRPr lang="ru-RU" sz="1100" dirty="0"/>
                    </a:p>
                  </a:txBody>
                  <a:tcPr marL="68580" marR="68580" marT="34290" marB="34290"/>
                </a:tc>
              </a:tr>
              <a:tr h="300557">
                <a:tc>
                  <a:txBody>
                    <a:bodyPr/>
                    <a:lstStyle/>
                    <a:p>
                      <a:r>
                        <a:rPr lang="en-US" sz="1100" dirty="0" smtClean="0"/>
                        <a:t>Circumference</a:t>
                      </a:r>
                      <a:endParaRPr lang="ru-RU" sz="1100" dirty="0"/>
                    </a:p>
                  </a:txBody>
                  <a:tcPr marL="68580" marR="68580" marT="34290" marB="34290"/>
                </a:tc>
                <a:tc>
                  <a:txBody>
                    <a:bodyPr/>
                    <a:lstStyle/>
                    <a:p>
                      <a:r>
                        <a:rPr lang="en-US" sz="1100" dirty="0" smtClean="0"/>
                        <a:t>~ </a:t>
                      </a:r>
                      <a:r>
                        <a:rPr lang="ru-RU" sz="1100" dirty="0" smtClean="0"/>
                        <a:t>470 </a:t>
                      </a:r>
                      <a:r>
                        <a:rPr lang="en-US" sz="1100" dirty="0" smtClean="0"/>
                        <a:t>m</a:t>
                      </a:r>
                      <a:endParaRPr lang="ru-RU" sz="1100" dirty="0" smtClean="0"/>
                    </a:p>
                  </a:txBody>
                  <a:tcPr marL="68580" marR="68580" marT="34290" marB="34290"/>
                </a:tc>
              </a:tr>
              <a:tr h="300557">
                <a:tc>
                  <a:txBody>
                    <a:bodyPr/>
                    <a:lstStyle/>
                    <a:p>
                      <a:r>
                        <a:rPr lang="en-US" sz="1100" dirty="0" smtClean="0"/>
                        <a:t>ID</a:t>
                      </a:r>
                      <a:endParaRPr lang="ru-RU" sz="1100" dirty="0"/>
                    </a:p>
                  </a:txBody>
                  <a:tcPr marL="68580" marR="68580" marT="34290" marB="34290"/>
                </a:tc>
                <a:tc>
                  <a:txBody>
                    <a:bodyPr/>
                    <a:lstStyle/>
                    <a:p>
                      <a:r>
                        <a:rPr lang="en-US" sz="1100" dirty="0" smtClean="0"/>
                        <a:t>1</a:t>
                      </a:r>
                      <a:r>
                        <a:rPr lang="ru-RU" sz="1100" dirty="0" smtClean="0"/>
                        <a:t>5</a:t>
                      </a:r>
                      <a:r>
                        <a:rPr lang="en-US" sz="1100" dirty="0" smtClean="0"/>
                        <a:t> wigglers or </a:t>
                      </a:r>
                      <a:r>
                        <a:rPr lang="en-US" sz="1100" dirty="0" err="1" smtClean="0"/>
                        <a:t>ondulators</a:t>
                      </a:r>
                      <a:endParaRPr lang="ru-RU" sz="1100" dirty="0" smtClean="0"/>
                    </a:p>
                  </a:txBody>
                  <a:tcPr marL="68580" marR="68580" marT="34290" marB="34290"/>
                </a:tc>
              </a:tr>
              <a:tr h="277096">
                <a:tc>
                  <a:txBody>
                    <a:bodyPr/>
                    <a:lstStyle/>
                    <a:p>
                      <a:r>
                        <a:rPr lang="en-US" sz="1100" dirty="0" smtClean="0"/>
                        <a:t>RF</a:t>
                      </a:r>
                      <a:endParaRPr lang="ru-RU" sz="1100" dirty="0"/>
                    </a:p>
                  </a:txBody>
                  <a:tcPr marL="68580" marR="68580" marT="34290" marB="34290"/>
                </a:tc>
                <a:tc>
                  <a:txBody>
                    <a:bodyPr/>
                    <a:lstStyle/>
                    <a:p>
                      <a:r>
                        <a:rPr lang="ru-RU" sz="1100" dirty="0" smtClean="0"/>
                        <a:t>180 </a:t>
                      </a:r>
                      <a:r>
                        <a:rPr lang="en-US" sz="1100" dirty="0" smtClean="0"/>
                        <a:t>MHz + 540 MHz</a:t>
                      </a:r>
                      <a:endParaRPr lang="ru-RU" sz="1100" dirty="0" smtClean="0"/>
                    </a:p>
                  </a:txBody>
                  <a:tcPr marL="68580" marR="68580" marT="34290" marB="34290"/>
                </a:tc>
              </a:tr>
            </a:tbl>
          </a:graphicData>
        </a:graphic>
      </p:graphicFrame>
      <p:grpSp>
        <p:nvGrpSpPr>
          <p:cNvPr id="5" name="Группа 4"/>
          <p:cNvGrpSpPr/>
          <p:nvPr/>
        </p:nvGrpSpPr>
        <p:grpSpPr>
          <a:xfrm>
            <a:off x="647363" y="890201"/>
            <a:ext cx="4774332" cy="5382996"/>
            <a:chOff x="1143001" y="890201"/>
            <a:chExt cx="4278694" cy="4824171"/>
          </a:xfrm>
        </p:grpSpPr>
        <p:sp>
          <p:nvSpPr>
            <p:cNvPr id="10" name="TextBox 2"/>
            <p:cNvSpPr txBox="1">
              <a:spLocks noChangeArrowheads="1"/>
            </p:cNvSpPr>
            <p:nvPr/>
          </p:nvSpPr>
          <p:spPr bwMode="auto">
            <a:xfrm>
              <a:off x="2365608" y="1917025"/>
              <a:ext cx="1172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68580" tIns="34290" rIns="68580" bIns="34290" numCol="1" anchor="t" anchorCtr="0" compatLnSpc="1">
              <a:prstTxWarp prst="textNoShape">
                <a:avLst/>
              </a:prstTxWarp>
              <a:spAutoFit/>
            </a:bodyPr>
            <a:lstStyle/>
            <a:p>
              <a:pPr eaLnBrk="0" fontAlgn="base" hangingPunct="0">
                <a:spcBef>
                  <a:spcPct val="0"/>
                </a:spcBef>
                <a:spcAft>
                  <a:spcPct val="0"/>
                </a:spcAft>
              </a:pPr>
              <a:r>
                <a:rPr lang="en-US" altLang="ru-RU" sz="135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Linac</a:t>
              </a:r>
              <a:r>
                <a:rPr lang="en-US"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200 MeV</a:t>
              </a:r>
              <a:endParaRPr lang="en-US" altLang="ru-RU" sz="2100" dirty="0">
                <a:latin typeface="Arial" panose="020B0604020202020204" pitchFamily="34" charset="0"/>
              </a:endParaRPr>
            </a:p>
          </p:txBody>
        </p:sp>
        <p:sp>
          <p:nvSpPr>
            <p:cNvPr id="12" name="TextBox 6"/>
            <p:cNvSpPr txBox="1">
              <a:spLocks noChangeArrowheads="1"/>
            </p:cNvSpPr>
            <p:nvPr/>
          </p:nvSpPr>
          <p:spPr bwMode="auto">
            <a:xfrm>
              <a:off x="1425048" y="2992511"/>
              <a:ext cx="110030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68580" tIns="34290" rIns="68580" bIns="34290" numCol="1" anchor="t" anchorCtr="0" compatLnSpc="1">
              <a:prstTxWarp prst="textNoShape">
                <a:avLst/>
              </a:prstTxWarp>
              <a:spAutoFit/>
            </a:bodyPr>
            <a:lstStyle/>
            <a:p>
              <a:pPr eaLnBrk="0" fontAlgn="base" hangingPunct="0">
                <a:spcBef>
                  <a:spcPct val="0"/>
                </a:spcBef>
                <a:spcAft>
                  <a:spcPct val="0"/>
                </a:spcAft>
              </a:pPr>
              <a:r>
                <a:rPr lang="en-US"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Booster</a:t>
              </a:r>
              <a:r>
                <a:rPr lang="ru-RU"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ru-RU" altLang="ru-RU" sz="1050" dirty="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ru-RU"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 </a:t>
              </a:r>
              <a:r>
                <a:rPr lang="en-US"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Hz</a:t>
              </a:r>
              <a:r>
                <a:rPr lang="ru-RU"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0.2-</a:t>
              </a:r>
              <a:r>
                <a:rPr lang="ru-RU"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 </a:t>
              </a:r>
              <a:r>
                <a:rPr lang="en-US" altLang="ru-RU"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GeV</a:t>
              </a:r>
              <a:endParaRPr lang="ru-RU" altLang="ru-RU" dirty="0">
                <a:latin typeface="Arial" panose="020B0604020202020204" pitchFamily="34" charset="0"/>
              </a:endParaRPr>
            </a:p>
          </p:txBody>
        </p:sp>
        <p:sp>
          <p:nvSpPr>
            <p:cNvPr id="13" name="TextBox 8"/>
            <p:cNvSpPr txBox="1">
              <a:spLocks noChangeArrowheads="1"/>
            </p:cNvSpPr>
            <p:nvPr/>
          </p:nvSpPr>
          <p:spPr bwMode="auto">
            <a:xfrm>
              <a:off x="2198490" y="4232434"/>
              <a:ext cx="166558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68580" tIns="34290" rIns="68580" bIns="34290" numCol="1" anchor="t" anchorCtr="0" compatLnSpc="1">
              <a:prstTxWarp prst="textNoShape">
                <a:avLst/>
              </a:prstTxWarp>
              <a:spAutoFit/>
            </a:bodyPr>
            <a:lstStyle/>
            <a:p>
              <a:pPr eaLnBrk="0" fontAlgn="base" hangingPunct="0">
                <a:spcBef>
                  <a:spcPct val="0"/>
                </a:spcBef>
                <a:spcAft>
                  <a:spcPct val="0"/>
                </a:spcAft>
              </a:pPr>
              <a:r>
                <a:rPr lang="en-US"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Main Ring</a:t>
              </a:r>
              <a:r>
                <a:rPr lang="ru-RU"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E=3 GeV. </a:t>
              </a:r>
              <a:endParaRPr lang="en-US" altLang="ru-RU" sz="825" dirty="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ru-RU" sz="135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a:t>
              </a:r>
              <a:r>
                <a:rPr lang="en-US" altLang="ru-RU" sz="1350" baseline="-30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a:t>
              </a:r>
              <a:r>
                <a:rPr lang="en-US"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=400 mA. П=465 m. </a:t>
              </a:r>
              <a:endParaRPr lang="en-US" altLang="ru-RU" sz="825" dirty="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ε</a:t>
              </a:r>
              <a:r>
                <a:rPr lang="en-US" altLang="ru-RU" sz="135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x</a:t>
              </a:r>
              <a:r>
                <a:rPr lang="en-US"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=200 </a:t>
              </a:r>
              <a:r>
                <a:rPr lang="en-US" altLang="ru-RU" sz="135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pkm</a:t>
              </a:r>
              <a:r>
                <a:rPr lang="el-GR"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altLang="ru-RU"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rad</a:t>
              </a:r>
              <a:endParaRPr lang="el-GR" altLang="ru-RU" sz="1350" dirty="0">
                <a:latin typeface="Arial" panose="020B0604020202020204" pitchFamily="34" charset="0"/>
              </a:endParaRPr>
            </a:p>
          </p:txBody>
        </p:sp>
        <p:sp>
          <p:nvSpPr>
            <p:cNvPr id="14" name="Text Box 5"/>
            <p:cNvSpPr txBox="1">
              <a:spLocks noChangeArrowheads="1"/>
            </p:cNvSpPr>
            <p:nvPr/>
          </p:nvSpPr>
          <p:spPr bwMode="auto">
            <a:xfrm>
              <a:off x="3149442" y="5320666"/>
              <a:ext cx="43024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68580" tIns="34290" rIns="68580" bIns="34290" numCol="1" anchor="t" anchorCtr="0" compatLnSpc="1">
              <a:prstTxWarp prst="textNoShape">
                <a:avLst/>
              </a:prstTxWarp>
              <a:spAutoFit/>
            </a:bodyPr>
            <a:lstStyle/>
            <a:p>
              <a:pPr eaLnBrk="0" fontAlgn="base" hangingPunct="0">
                <a:spcBef>
                  <a:spcPct val="0"/>
                </a:spcBef>
                <a:spcAft>
                  <a:spcPct val="0"/>
                </a:spcAft>
              </a:pPr>
              <a:r>
                <a:rPr lang="en-US" altLang="ru-RU"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100 m</a:t>
              </a:r>
              <a:endParaRPr lang="en-US" altLang="ru-RU" sz="1350" dirty="0">
                <a:latin typeface="Arial" panose="020B0604020202020204" pitchFamily="34" charset="0"/>
              </a:endParaRPr>
            </a:p>
          </p:txBody>
        </p:sp>
        <p:sp>
          <p:nvSpPr>
            <p:cNvPr id="15" name="Rectangle 6"/>
            <p:cNvSpPr>
              <a:spLocks noChangeArrowheads="1"/>
            </p:cNvSpPr>
            <p:nvPr/>
          </p:nvSpPr>
          <p:spPr bwMode="auto">
            <a:xfrm>
              <a:off x="114300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pic>
          <p:nvPicPr>
            <p:cNvPr id="16" name="Рисунок 15"/>
            <p:cNvPicPr>
              <a:picLocks noChangeAspect="1"/>
            </p:cNvPicPr>
            <p:nvPr/>
          </p:nvPicPr>
          <p:blipFill rotWithShape="1">
            <a:blip r:embed="rId2"/>
            <a:srcRect l="7482" t="7554" r="27065" b="3414"/>
            <a:stretch/>
          </p:blipFill>
          <p:spPr>
            <a:xfrm>
              <a:off x="1143001" y="1065082"/>
              <a:ext cx="4278694" cy="4649290"/>
            </a:xfrm>
            <a:prstGeom prst="rect">
              <a:avLst/>
            </a:prstGeom>
          </p:spPr>
        </p:pic>
      </p:grpSp>
    </p:spTree>
    <p:extLst>
      <p:ext uri="{BB962C8B-B14F-4D97-AF65-F5344CB8AC3E}">
        <p14:creationId xmlns:p14="http://schemas.microsoft.com/office/powerpoint/2010/main" val="1744703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747477" y="1468739"/>
            <a:ext cx="8338705" cy="4320572"/>
          </a:xfrm>
          <a:prstGeom prst="rect">
            <a:avLst/>
          </a:prstGeom>
        </p:spPr>
      </p:pic>
      <p:sp>
        <p:nvSpPr>
          <p:cNvPr id="2" name="Заголовок 1"/>
          <p:cNvSpPr>
            <a:spLocks noGrp="1"/>
          </p:cNvSpPr>
          <p:nvPr>
            <p:ph type="title"/>
          </p:nvPr>
        </p:nvSpPr>
        <p:spPr/>
        <p:txBody>
          <a:bodyPr>
            <a:normAutofit fontScale="90000"/>
          </a:bodyPr>
          <a:lstStyle/>
          <a:p>
            <a:r>
              <a:rPr lang="ru-RU" dirty="0" smtClean="0"/>
              <a:t>Магнитная структура СКИФ </a:t>
            </a:r>
            <a:r>
              <a:rPr lang="en-US" dirty="0" smtClean="0"/>
              <a:t>(</a:t>
            </a:r>
            <a:r>
              <a:rPr lang="ru-RU" dirty="0" smtClean="0"/>
              <a:t>консервативный вариант</a:t>
            </a:r>
            <a:r>
              <a:rPr lang="en-US" dirty="0" smtClean="0"/>
              <a:t>)</a:t>
            </a:r>
            <a:endParaRPr lang="ru-RU" dirty="0"/>
          </a:p>
        </p:txBody>
      </p:sp>
      <p:sp>
        <p:nvSpPr>
          <p:cNvPr id="9" name="Нижний колонтитул 8"/>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10" name="Номер слайда 9"/>
          <p:cNvSpPr>
            <a:spLocks noGrp="1"/>
          </p:cNvSpPr>
          <p:nvPr>
            <p:ph type="sldNum" sz="quarter" idx="12"/>
          </p:nvPr>
        </p:nvSpPr>
        <p:spPr/>
        <p:txBody>
          <a:bodyPr/>
          <a:lstStyle/>
          <a:p>
            <a:fld id="{B4F3423E-BE94-4D8F-8D15-F213DF845BA4}" type="slidenum">
              <a:rPr lang="ru-RU" smtClean="0"/>
              <a:t>21</a:t>
            </a:fld>
            <a:endParaRPr lang="ru-RU"/>
          </a:p>
        </p:txBody>
      </p:sp>
      <p:sp>
        <p:nvSpPr>
          <p:cNvPr id="12" name="TextBox 11"/>
          <p:cNvSpPr txBox="1"/>
          <p:nvPr/>
        </p:nvSpPr>
        <p:spPr>
          <a:xfrm>
            <a:off x="397452" y="3974004"/>
            <a:ext cx="1031298" cy="923330"/>
          </a:xfrm>
          <a:prstGeom prst="rect">
            <a:avLst/>
          </a:prstGeom>
          <a:noFill/>
        </p:spPr>
        <p:txBody>
          <a:bodyPr wrap="square" rtlCol="0">
            <a:spAutoFit/>
          </a:bodyPr>
          <a:lstStyle/>
          <a:p>
            <a:r>
              <a:rPr lang="en-US" sz="1350" dirty="0"/>
              <a:t>Based on ESRF-EBS lattice by </a:t>
            </a:r>
            <a:r>
              <a:rPr lang="en-US" sz="1350" dirty="0" err="1"/>
              <a:t>P.Raimondi</a:t>
            </a:r>
            <a:r>
              <a:rPr lang="en-US" sz="1350" dirty="0"/>
              <a:t> </a:t>
            </a:r>
            <a:endParaRPr lang="ru-RU" sz="1350" dirty="0"/>
          </a:p>
        </p:txBody>
      </p:sp>
      <p:cxnSp>
        <p:nvCxnSpPr>
          <p:cNvPr id="14" name="Прямая со стрелкой 13"/>
          <p:cNvCxnSpPr/>
          <p:nvPr/>
        </p:nvCxnSpPr>
        <p:spPr>
          <a:xfrm>
            <a:off x="3553692" y="2288598"/>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24715" y="1950892"/>
            <a:ext cx="314510" cy="300082"/>
          </a:xfrm>
          <a:prstGeom prst="rect">
            <a:avLst/>
          </a:prstGeom>
          <a:noFill/>
        </p:spPr>
        <p:txBody>
          <a:bodyPr wrap="none" rtlCol="0">
            <a:spAutoFit/>
          </a:bodyPr>
          <a:lstStyle/>
          <a:p>
            <a:r>
              <a:rPr lang="en-US" sz="1350" dirty="0" err="1"/>
              <a:t>S</a:t>
            </a:r>
            <a:r>
              <a:rPr lang="en-US" sz="1350" baseline="-25000" dirty="0" err="1"/>
              <a:t>x</a:t>
            </a:r>
            <a:endParaRPr lang="ru-RU" sz="1350" dirty="0"/>
          </a:p>
        </p:txBody>
      </p:sp>
      <p:cxnSp>
        <p:nvCxnSpPr>
          <p:cNvPr id="17" name="Прямая со стрелкой 16"/>
          <p:cNvCxnSpPr/>
          <p:nvPr/>
        </p:nvCxnSpPr>
        <p:spPr>
          <a:xfrm>
            <a:off x="3558887" y="2288598"/>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6599005" y="2327564"/>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70029" y="1989858"/>
            <a:ext cx="314510" cy="300082"/>
          </a:xfrm>
          <a:prstGeom prst="rect">
            <a:avLst/>
          </a:prstGeom>
          <a:noFill/>
        </p:spPr>
        <p:txBody>
          <a:bodyPr wrap="none" rtlCol="0">
            <a:spAutoFit/>
          </a:bodyPr>
          <a:lstStyle/>
          <a:p>
            <a:r>
              <a:rPr lang="en-US" sz="1350" dirty="0" err="1"/>
              <a:t>S</a:t>
            </a:r>
            <a:r>
              <a:rPr lang="en-US" sz="1350" baseline="-25000" dirty="0" err="1"/>
              <a:t>x</a:t>
            </a:r>
            <a:endParaRPr lang="ru-RU" sz="1350" dirty="0"/>
          </a:p>
        </p:txBody>
      </p:sp>
      <p:cxnSp>
        <p:nvCxnSpPr>
          <p:cNvPr id="21" name="Прямая со стрелкой 20"/>
          <p:cNvCxnSpPr/>
          <p:nvPr/>
        </p:nvCxnSpPr>
        <p:spPr>
          <a:xfrm>
            <a:off x="3293143" y="2376401"/>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64167" y="2038696"/>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23" name="Прямая со стрелкой 22"/>
          <p:cNvCxnSpPr/>
          <p:nvPr/>
        </p:nvCxnSpPr>
        <p:spPr>
          <a:xfrm>
            <a:off x="3809046" y="2376401"/>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80070" y="2038696"/>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25" name="Прямая со стрелкой 24"/>
          <p:cNvCxnSpPr/>
          <p:nvPr/>
        </p:nvCxnSpPr>
        <p:spPr>
          <a:xfrm>
            <a:off x="6338455" y="2376401"/>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09479" y="2038696"/>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27" name="Прямая со стрелкой 26"/>
          <p:cNvCxnSpPr/>
          <p:nvPr/>
        </p:nvCxnSpPr>
        <p:spPr>
          <a:xfrm>
            <a:off x="6868330" y="2369975"/>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39354" y="2032270"/>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30" name="Прямая со стрелкой 29"/>
          <p:cNvCxnSpPr/>
          <p:nvPr/>
        </p:nvCxnSpPr>
        <p:spPr>
          <a:xfrm flipV="1">
            <a:off x="3576157" y="2782166"/>
            <a:ext cx="2990898" cy="1039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45618" y="2515558"/>
            <a:ext cx="412292" cy="300082"/>
          </a:xfrm>
          <a:prstGeom prst="rect">
            <a:avLst/>
          </a:prstGeom>
          <a:noFill/>
        </p:spPr>
        <p:txBody>
          <a:bodyPr wrap="none" rtlCol="0">
            <a:spAutoFit/>
          </a:bodyPr>
          <a:lstStyle/>
          <a:p>
            <a:r>
              <a:rPr lang="en-US" sz="1350" dirty="0"/>
              <a:t>-</a:t>
            </a:r>
            <a:r>
              <a:rPr lang="en-US" sz="1350" dirty="0" err="1"/>
              <a:t>I</a:t>
            </a:r>
            <a:r>
              <a:rPr lang="en-US" sz="1350" baseline="-25000" dirty="0" err="1"/>
              <a:t>x,y</a:t>
            </a:r>
            <a:endParaRPr lang="ru-RU" sz="1350" dirty="0"/>
          </a:p>
        </p:txBody>
      </p:sp>
      <p:cxnSp>
        <p:nvCxnSpPr>
          <p:cNvPr id="34" name="Прямая со стрелкой 33"/>
          <p:cNvCxnSpPr/>
          <p:nvPr/>
        </p:nvCxnSpPr>
        <p:spPr>
          <a:xfrm flipV="1">
            <a:off x="3331582" y="2516384"/>
            <a:ext cx="2990898" cy="1039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501043" y="2249776"/>
            <a:ext cx="412292" cy="300082"/>
          </a:xfrm>
          <a:prstGeom prst="rect">
            <a:avLst/>
          </a:prstGeom>
          <a:noFill/>
        </p:spPr>
        <p:txBody>
          <a:bodyPr wrap="none" rtlCol="0">
            <a:spAutoFit/>
          </a:bodyPr>
          <a:lstStyle/>
          <a:p>
            <a:r>
              <a:rPr lang="en-US" sz="1350" dirty="0"/>
              <a:t>-</a:t>
            </a:r>
            <a:r>
              <a:rPr lang="en-US" sz="1350" dirty="0" err="1"/>
              <a:t>I</a:t>
            </a:r>
            <a:r>
              <a:rPr lang="en-US" sz="1350" baseline="-25000" dirty="0" err="1"/>
              <a:t>x,y</a:t>
            </a:r>
            <a:endParaRPr lang="ru-RU" sz="1350" dirty="0"/>
          </a:p>
        </p:txBody>
      </p:sp>
      <p:cxnSp>
        <p:nvCxnSpPr>
          <p:cNvPr id="36" name="Прямая со стрелкой 35"/>
          <p:cNvCxnSpPr/>
          <p:nvPr/>
        </p:nvCxnSpPr>
        <p:spPr>
          <a:xfrm flipV="1">
            <a:off x="3828212" y="3470935"/>
            <a:ext cx="2990898" cy="1039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997673" y="3204326"/>
            <a:ext cx="412292" cy="300082"/>
          </a:xfrm>
          <a:prstGeom prst="rect">
            <a:avLst/>
          </a:prstGeom>
          <a:noFill/>
        </p:spPr>
        <p:txBody>
          <a:bodyPr wrap="none" rtlCol="0">
            <a:spAutoFit/>
          </a:bodyPr>
          <a:lstStyle/>
          <a:p>
            <a:r>
              <a:rPr lang="en-US" sz="1350" dirty="0"/>
              <a:t>-</a:t>
            </a:r>
            <a:r>
              <a:rPr lang="en-US" sz="1350" dirty="0" err="1"/>
              <a:t>I</a:t>
            </a:r>
            <a:r>
              <a:rPr lang="en-US" sz="1350" baseline="-25000" dirty="0" err="1"/>
              <a:t>x,y</a:t>
            </a:r>
            <a:endParaRPr lang="ru-RU" sz="1350" dirty="0"/>
          </a:p>
        </p:txBody>
      </p:sp>
      <p:cxnSp>
        <p:nvCxnSpPr>
          <p:cNvPr id="39" name="Прямая со стрелкой 38"/>
          <p:cNvCxnSpPr/>
          <p:nvPr/>
        </p:nvCxnSpPr>
        <p:spPr>
          <a:xfrm>
            <a:off x="3299180" y="2369975"/>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a:off x="3815083" y="2369975"/>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p:nvPr/>
        </p:nvCxnSpPr>
        <p:spPr>
          <a:xfrm>
            <a:off x="3298338" y="2374556"/>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3814241" y="2374556"/>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1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4" grpId="0"/>
      <p:bldP spid="26" grpId="0"/>
      <p:bldP spid="28" grpId="0"/>
      <p:bldP spid="31" grpId="0"/>
      <p:bldP spid="3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Динамическая апертура и энергетический </a:t>
            </a:r>
            <a:r>
              <a:rPr lang="ru-RU" dirty="0" err="1" smtClean="0"/>
              <a:t>акцептанс</a:t>
            </a:r>
            <a:endParaRPr lang="ru-RU"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4" name="Номер слайда 3"/>
          <p:cNvSpPr>
            <a:spLocks noGrp="1"/>
          </p:cNvSpPr>
          <p:nvPr>
            <p:ph type="sldNum" sz="quarter" idx="12"/>
          </p:nvPr>
        </p:nvSpPr>
        <p:spPr/>
        <p:txBody>
          <a:bodyPr/>
          <a:lstStyle/>
          <a:p>
            <a:fld id="{B4F3423E-BE94-4D8F-8D15-F213DF845BA4}" type="slidenum">
              <a:rPr lang="ru-RU" smtClean="0"/>
              <a:t>22</a:t>
            </a:fld>
            <a:endParaRPr lang="ru-RU"/>
          </a:p>
        </p:txBody>
      </p:sp>
      <p:pic>
        <p:nvPicPr>
          <p:cNvPr id="9" name="Изображение 13" descr="Main:Users:piminov:x-files:skif:preliminary:2018.03.02 - 474m from Zolotarev:04.optim2:SuperOptics.eps"/>
          <p:cNvPicPr/>
          <p:nvPr/>
        </p:nvPicPr>
        <p:blipFill>
          <a:blip r:embed="rId2">
            <a:extLst>
              <a:ext uri="{28A0092B-C50C-407E-A947-70E740481C1C}">
                <a14:useLocalDpi xmlns:a14="http://schemas.microsoft.com/office/drawing/2010/main" val="0"/>
              </a:ext>
            </a:extLst>
          </a:blip>
          <a:srcRect/>
          <a:stretch>
            <a:fillRect/>
          </a:stretch>
        </p:blipFill>
        <p:spPr bwMode="auto">
          <a:xfrm>
            <a:off x="1226407" y="1712491"/>
            <a:ext cx="3861020" cy="1948201"/>
          </a:xfrm>
          <a:prstGeom prst="rect">
            <a:avLst/>
          </a:prstGeom>
          <a:noFill/>
          <a:ln>
            <a:noFill/>
          </a:ln>
        </p:spPr>
      </p:pic>
      <p:pic>
        <p:nvPicPr>
          <p:cNvPr id="10" name="Изображение 15" descr="Main:Users:piminov:x-files:skif:preliminary:2018.03.02 - 474m from Zolotarev:04.optim2:RingChroms.ep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538" y="1712490"/>
            <a:ext cx="2782253" cy="1889760"/>
          </a:xfrm>
          <a:prstGeom prst="rect">
            <a:avLst/>
          </a:prstGeom>
          <a:noFill/>
          <a:ln>
            <a:noFill/>
          </a:ln>
        </p:spPr>
      </p:pic>
      <p:pic>
        <p:nvPicPr>
          <p:cNvPr id="11" name="Изображение 1" descr="Main:Users:piminov:x-files:skif:preliminary:2018.03.02 - 474m from Zolotarev:04.optim2:RingRF2000Area4dApert.png"/>
          <p:cNvPicPr/>
          <p:nvPr/>
        </p:nvPicPr>
        <p:blipFill>
          <a:blip r:embed="rId4">
            <a:extLst>
              <a:ext uri="{28A0092B-C50C-407E-A947-70E740481C1C}">
                <a14:useLocalDpi xmlns:a14="http://schemas.microsoft.com/office/drawing/2010/main" val="0"/>
              </a:ext>
            </a:extLst>
          </a:blip>
          <a:srcRect/>
          <a:stretch>
            <a:fillRect/>
          </a:stretch>
        </p:blipFill>
        <p:spPr bwMode="auto">
          <a:xfrm>
            <a:off x="1421606" y="3660692"/>
            <a:ext cx="3400424" cy="2033898"/>
          </a:xfrm>
          <a:prstGeom prst="rect">
            <a:avLst/>
          </a:prstGeom>
          <a:noFill/>
          <a:ln>
            <a:noFill/>
          </a:ln>
        </p:spPr>
      </p:pic>
      <p:pic>
        <p:nvPicPr>
          <p:cNvPr id="12" name="Изображение 3" descr="Main:Users:piminov:x-files:skif:preliminary:2018.03.02 - 474m from Zolotarev:04.optim2:RingRF2000Area6xApert.png"/>
          <p:cNvPicPr/>
          <p:nvPr/>
        </p:nvPicPr>
        <p:blipFill>
          <a:blip r:embed="rId5">
            <a:extLst>
              <a:ext uri="{28A0092B-C50C-407E-A947-70E740481C1C}">
                <a14:useLocalDpi xmlns:a14="http://schemas.microsoft.com/office/drawing/2010/main" val="0"/>
              </a:ext>
            </a:extLst>
          </a:blip>
          <a:srcRect/>
          <a:stretch>
            <a:fillRect/>
          </a:stretch>
        </p:blipFill>
        <p:spPr bwMode="auto">
          <a:xfrm>
            <a:off x="4790392" y="3660691"/>
            <a:ext cx="3051405" cy="2033899"/>
          </a:xfrm>
          <a:prstGeom prst="rect">
            <a:avLst/>
          </a:prstGeom>
          <a:noFill/>
          <a:ln>
            <a:noFill/>
          </a:ln>
        </p:spPr>
      </p:pic>
    </p:spTree>
    <p:extLst>
      <p:ext uri="{BB962C8B-B14F-4D97-AF65-F5344CB8AC3E}">
        <p14:creationId xmlns:p14="http://schemas.microsoft.com/office/powerpoint/2010/main" val="253491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3.pdf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36486" t="40410" r="20136" b="1618"/>
          <a:stretch/>
        </p:blipFill>
        <p:spPr>
          <a:xfrm flipH="1">
            <a:off x="4519940" y="2555241"/>
            <a:ext cx="2974889" cy="2325165"/>
          </a:xfrm>
          <a:prstGeom prst="rect">
            <a:avLst/>
          </a:prstGeom>
        </p:spPr>
      </p:pic>
      <p:sp>
        <p:nvSpPr>
          <p:cNvPr id="2" name="Заголовок 1"/>
          <p:cNvSpPr>
            <a:spLocks noGrp="1"/>
          </p:cNvSpPr>
          <p:nvPr>
            <p:ph type="title"/>
          </p:nvPr>
        </p:nvSpPr>
        <p:spPr>
          <a:xfrm>
            <a:off x="2294867" y="839857"/>
            <a:ext cx="5915025" cy="994172"/>
          </a:xfrm>
        </p:spPr>
        <p:txBody>
          <a:bodyPr>
            <a:normAutofit/>
          </a:bodyPr>
          <a:lstStyle/>
          <a:p>
            <a:r>
              <a:rPr lang="en-US" sz="3000" dirty="0"/>
              <a:t>Magnetic elements of the main ring</a:t>
            </a:r>
            <a:endParaRPr lang="ru-RU" sz="30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710279186"/>
              </p:ext>
            </p:extLst>
          </p:nvPr>
        </p:nvGraphicFramePr>
        <p:xfrm>
          <a:off x="579746" y="1895293"/>
          <a:ext cx="3665066" cy="3566160"/>
        </p:xfrm>
        <a:graphic>
          <a:graphicData uri="http://schemas.openxmlformats.org/drawingml/2006/table">
            <a:tbl>
              <a:tblPr firstRow="1" bandRow="1">
                <a:tableStyleId>{5C22544A-7EE6-4342-B048-85BDC9FD1C3A}</a:tableStyleId>
              </a:tblPr>
              <a:tblGrid>
                <a:gridCol w="1221689"/>
                <a:gridCol w="592044"/>
                <a:gridCol w="1851333"/>
              </a:tblGrid>
              <a:tr h="388620">
                <a:tc>
                  <a:txBody>
                    <a:bodyPr/>
                    <a:lstStyle/>
                    <a:p>
                      <a:r>
                        <a:rPr lang="en-US" sz="1100" dirty="0" smtClean="0"/>
                        <a:t>Elements</a:t>
                      </a:r>
                      <a:endParaRPr lang="ru-RU" sz="1100" dirty="0"/>
                    </a:p>
                  </a:txBody>
                  <a:tcPr marL="68580" marR="68580" marT="34290" marB="34290"/>
                </a:tc>
                <a:tc>
                  <a:txBody>
                    <a:bodyPr/>
                    <a:lstStyle/>
                    <a:p>
                      <a:r>
                        <a:rPr lang="en-US" sz="1100" dirty="0" smtClean="0"/>
                        <a:t>Number</a:t>
                      </a:r>
                    </a:p>
                    <a:p>
                      <a:r>
                        <a:rPr lang="en-US" sz="1100" dirty="0" smtClean="0"/>
                        <a:t>Families</a:t>
                      </a:r>
                      <a:endParaRPr lang="ru-RU" sz="1100" dirty="0"/>
                    </a:p>
                  </a:txBody>
                  <a:tcPr marL="68580" marR="68580" marT="34290" marB="34290"/>
                </a:tc>
                <a:tc>
                  <a:txBody>
                    <a:bodyPr/>
                    <a:lstStyle/>
                    <a:p>
                      <a:r>
                        <a:rPr lang="en-US" sz="1100" dirty="0" smtClean="0"/>
                        <a:t>Main parameters</a:t>
                      </a:r>
                      <a:endParaRPr lang="ru-RU" sz="1100" dirty="0"/>
                    </a:p>
                  </a:txBody>
                  <a:tcPr marL="68580" marR="68580" marT="34290" marB="34290"/>
                </a:tc>
              </a:tr>
              <a:tr h="388620">
                <a:tc>
                  <a:txBody>
                    <a:bodyPr/>
                    <a:lstStyle/>
                    <a:p>
                      <a:r>
                        <a:rPr lang="en-US" sz="1100" dirty="0" smtClean="0"/>
                        <a:t>Longitudinal variation magnets</a:t>
                      </a:r>
                      <a:endParaRPr lang="ru-RU" sz="1100" dirty="0"/>
                    </a:p>
                  </a:txBody>
                  <a:tcPr marL="68580" marR="68580" marT="34290" marB="34290"/>
                </a:tc>
                <a:tc>
                  <a:txBody>
                    <a:bodyPr/>
                    <a:lstStyle/>
                    <a:p>
                      <a:r>
                        <a:rPr lang="ru-RU" sz="1100" dirty="0" smtClean="0"/>
                        <a:t>72</a:t>
                      </a:r>
                    </a:p>
                    <a:p>
                      <a:r>
                        <a:rPr lang="ru-RU" sz="1100" dirty="0" smtClean="0"/>
                        <a:t>2</a:t>
                      </a:r>
                      <a:endParaRPr lang="ru-RU" sz="1100" dirty="0"/>
                    </a:p>
                  </a:txBody>
                  <a:tcPr marL="68580" marR="68580" marT="34290" marB="34290"/>
                </a:tc>
                <a:tc>
                  <a:txBody>
                    <a:bodyPr/>
                    <a:lstStyle/>
                    <a:p>
                      <a:r>
                        <a:rPr lang="en-US" sz="1100" dirty="0" smtClean="0"/>
                        <a:t>L=1.56 m </a:t>
                      </a:r>
                    </a:p>
                    <a:p>
                      <a:r>
                        <a:rPr lang="en-US" sz="1100" dirty="0" err="1" smtClean="0"/>
                        <a:t>B</a:t>
                      </a:r>
                      <a:r>
                        <a:rPr lang="en-US" sz="1100" baseline="-25000" dirty="0" err="1" smtClean="0"/>
                        <a:t>max</a:t>
                      </a:r>
                      <a:r>
                        <a:rPr lang="en-US" sz="1100" dirty="0" smtClean="0"/>
                        <a:t>=</a:t>
                      </a:r>
                      <a:r>
                        <a:rPr lang="ru-RU" sz="1100" dirty="0" smtClean="0"/>
                        <a:t>0.55 </a:t>
                      </a:r>
                      <a:r>
                        <a:rPr lang="en-US" sz="1100" dirty="0" smtClean="0"/>
                        <a:t>T</a:t>
                      </a:r>
                      <a:endParaRPr lang="ru-RU" sz="1100" dirty="0"/>
                    </a:p>
                  </a:txBody>
                  <a:tcPr marL="68580" marR="68580" marT="34290" marB="34290"/>
                </a:tc>
              </a:tr>
              <a:tr h="388620">
                <a:tc>
                  <a:txBody>
                    <a:bodyPr/>
                    <a:lstStyle/>
                    <a:p>
                      <a:r>
                        <a:rPr lang="en-US" sz="1100" dirty="0" smtClean="0"/>
                        <a:t>Dipole-quadrupole</a:t>
                      </a:r>
                      <a:endParaRPr lang="ru-RU" sz="1100" dirty="0"/>
                    </a:p>
                  </a:txBody>
                  <a:tcPr marL="68580" marR="68580" marT="34290" marB="34290"/>
                </a:tc>
                <a:tc>
                  <a:txBody>
                    <a:bodyPr/>
                    <a:lstStyle/>
                    <a:p>
                      <a:r>
                        <a:rPr lang="ru-RU" sz="1100" dirty="0" smtClean="0"/>
                        <a:t>54</a:t>
                      </a:r>
                    </a:p>
                    <a:p>
                      <a:r>
                        <a:rPr lang="ru-RU" sz="1100" dirty="0" smtClean="0"/>
                        <a:t>2</a:t>
                      </a:r>
                      <a:endParaRPr lang="ru-RU" sz="1100" dirty="0"/>
                    </a:p>
                  </a:txBody>
                  <a:tcPr marL="68580" marR="68580" marT="34290" marB="34290"/>
                </a:tc>
                <a:tc>
                  <a:txBody>
                    <a:bodyPr/>
                    <a:lstStyle/>
                    <a:p>
                      <a:r>
                        <a:rPr lang="en-US" sz="1100" dirty="0" smtClean="0"/>
                        <a:t>L=1.03 m</a:t>
                      </a:r>
                      <a:r>
                        <a:rPr lang="en-US" sz="1100" baseline="0" dirty="0" smtClean="0"/>
                        <a:t> G=18 T</a:t>
                      </a:r>
                      <a:r>
                        <a:rPr lang="ru-RU" sz="1100" baseline="0" dirty="0" smtClean="0"/>
                        <a:t>л</a:t>
                      </a:r>
                      <a:r>
                        <a:rPr lang="en-US" sz="1100" baseline="0" dirty="0" smtClean="0"/>
                        <a:t>/m</a:t>
                      </a:r>
                    </a:p>
                    <a:p>
                      <a:r>
                        <a:rPr lang="en-US" sz="1100" baseline="0" dirty="0" smtClean="0"/>
                        <a:t>B=0.5 T</a:t>
                      </a:r>
                      <a:r>
                        <a:rPr lang="ru-RU" sz="1100" baseline="0" dirty="0" smtClean="0"/>
                        <a:t>л</a:t>
                      </a:r>
                      <a:endParaRPr lang="ru-RU" sz="1100" dirty="0"/>
                    </a:p>
                  </a:txBody>
                  <a:tcPr marL="68580" marR="68580" marT="34290" marB="34290"/>
                </a:tc>
              </a:tr>
              <a:tr h="388620">
                <a:tc>
                  <a:txBody>
                    <a:bodyPr/>
                    <a:lstStyle/>
                    <a:p>
                      <a:r>
                        <a:rPr lang="en-US" sz="1100" dirty="0" smtClean="0"/>
                        <a:t>Long quadrupoles</a:t>
                      </a:r>
                      <a:endParaRPr lang="ru-RU" sz="1100" dirty="0"/>
                    </a:p>
                  </a:txBody>
                  <a:tcPr marL="68580" marR="68580" marT="34290" marB="34290"/>
                </a:tc>
                <a:tc>
                  <a:txBody>
                    <a:bodyPr/>
                    <a:lstStyle/>
                    <a:p>
                      <a:r>
                        <a:rPr lang="ru-RU" sz="1100" dirty="0" smtClean="0"/>
                        <a:t>72</a:t>
                      </a:r>
                    </a:p>
                    <a:p>
                      <a:r>
                        <a:rPr lang="ru-RU" sz="1100" dirty="0" smtClean="0"/>
                        <a:t>2</a:t>
                      </a:r>
                      <a:endParaRPr lang="ru-RU" sz="1100" dirty="0"/>
                    </a:p>
                  </a:txBody>
                  <a:tcPr marL="68580" marR="68580" marT="34290" marB="34290"/>
                </a:tc>
                <a:tc>
                  <a:txBody>
                    <a:bodyPr/>
                    <a:lstStyle/>
                    <a:p>
                      <a:r>
                        <a:rPr lang="en-US" sz="1100" dirty="0" smtClean="0"/>
                        <a:t>L=0.484 m</a:t>
                      </a:r>
                      <a:r>
                        <a:rPr lang="en-US" sz="1100" baseline="0" dirty="0" smtClean="0"/>
                        <a:t> G=44.65 T</a:t>
                      </a:r>
                      <a:r>
                        <a:rPr lang="ru-RU" sz="1100" baseline="0" dirty="0" smtClean="0"/>
                        <a:t>л</a:t>
                      </a:r>
                      <a:r>
                        <a:rPr lang="en-US" sz="1100" baseline="0" dirty="0" smtClean="0"/>
                        <a:t>/m</a:t>
                      </a:r>
                      <a:endParaRPr lang="ru-RU" sz="1100" dirty="0"/>
                    </a:p>
                  </a:txBody>
                  <a:tcPr marL="68580" marR="68580" marT="34290" marB="34290"/>
                </a:tc>
              </a:tr>
              <a:tr h="388620">
                <a:tc>
                  <a:txBody>
                    <a:bodyPr/>
                    <a:lstStyle/>
                    <a:p>
                      <a:r>
                        <a:rPr lang="en-US" sz="1100" dirty="0" smtClean="0"/>
                        <a:t>Short quadrupoles</a:t>
                      </a:r>
                      <a:endParaRPr lang="ru-RU" sz="1100" dirty="0" smtClean="0"/>
                    </a:p>
                    <a:p>
                      <a:endParaRPr lang="ru-RU" sz="1100" dirty="0" smtClean="0"/>
                    </a:p>
                  </a:txBody>
                  <a:tcPr marL="68580" marR="68580" marT="34290" marB="34290"/>
                </a:tc>
                <a:tc>
                  <a:txBody>
                    <a:bodyPr/>
                    <a:lstStyle/>
                    <a:p>
                      <a:r>
                        <a:rPr lang="ru-RU" sz="1100" dirty="0" smtClean="0"/>
                        <a:t>180</a:t>
                      </a:r>
                    </a:p>
                    <a:p>
                      <a:r>
                        <a:rPr lang="ru-RU" sz="1100" dirty="0" smtClean="0"/>
                        <a:t>5</a:t>
                      </a:r>
                      <a:endParaRPr lang="ru-RU" sz="1100" dirty="0"/>
                    </a:p>
                  </a:txBody>
                  <a:tcPr marL="68580" marR="68580" marT="34290" marB="34290"/>
                </a:tc>
                <a:tc>
                  <a:txBody>
                    <a:bodyPr/>
                    <a:lstStyle/>
                    <a:p>
                      <a:r>
                        <a:rPr lang="en-US" sz="1100" dirty="0" smtClean="0"/>
                        <a:t>L=0.212</a:t>
                      </a:r>
                      <a:r>
                        <a:rPr lang="en-US" sz="1100" baseline="0" dirty="0" smtClean="0"/>
                        <a:t> m G=22 T/m</a:t>
                      </a:r>
                      <a:endParaRPr lang="ru-RU" sz="1100" dirty="0"/>
                    </a:p>
                  </a:txBody>
                  <a:tcPr marL="68580" marR="68580" marT="34290" marB="34290"/>
                </a:tc>
              </a:tr>
              <a:tr h="388620">
                <a:tc>
                  <a:txBody>
                    <a:bodyPr/>
                    <a:lstStyle/>
                    <a:p>
                      <a:r>
                        <a:rPr lang="en-US" sz="1100" dirty="0" err="1" smtClean="0"/>
                        <a:t>Sextupoles</a:t>
                      </a:r>
                      <a:endParaRPr lang="ru-RU" sz="1100" dirty="0" smtClean="0"/>
                    </a:p>
                    <a:p>
                      <a:endParaRPr lang="ru-RU" sz="1100" dirty="0" smtClean="0"/>
                    </a:p>
                  </a:txBody>
                  <a:tcPr marL="68580" marR="68580" marT="34290" marB="34290"/>
                </a:tc>
                <a:tc>
                  <a:txBody>
                    <a:bodyPr/>
                    <a:lstStyle/>
                    <a:p>
                      <a:r>
                        <a:rPr lang="ru-RU" sz="1100" dirty="0" smtClean="0"/>
                        <a:t>169</a:t>
                      </a:r>
                    </a:p>
                    <a:p>
                      <a:r>
                        <a:rPr lang="ru-RU" sz="1100" dirty="0" smtClean="0"/>
                        <a:t>4</a:t>
                      </a:r>
                      <a:endParaRPr lang="ru-RU" sz="1100" dirty="0"/>
                    </a:p>
                  </a:txBody>
                  <a:tcPr marL="68580" marR="68580" marT="34290" marB="34290"/>
                </a:tc>
                <a:tc>
                  <a:txBody>
                    <a:bodyPr/>
                    <a:lstStyle/>
                    <a:p>
                      <a:r>
                        <a:rPr lang="en-US" sz="1100" dirty="0" smtClean="0"/>
                        <a:t>L=0.083 m G</a:t>
                      </a:r>
                      <a:r>
                        <a:rPr lang="en-US" sz="1100" baseline="-25000" dirty="0" smtClean="0"/>
                        <a:t>2</a:t>
                      </a:r>
                      <a:r>
                        <a:rPr lang="en-US" sz="1100" baseline="0" dirty="0" smtClean="0"/>
                        <a:t>=890 T/m</a:t>
                      </a:r>
                      <a:r>
                        <a:rPr lang="en-US" sz="1100" baseline="30000" dirty="0" smtClean="0"/>
                        <a:t>2</a:t>
                      </a:r>
                      <a:r>
                        <a:rPr lang="en-US" sz="1100" baseline="0" dirty="0" smtClean="0"/>
                        <a:t> </a:t>
                      </a:r>
                      <a:endParaRPr lang="ru-RU" sz="1100" dirty="0"/>
                    </a:p>
                  </a:txBody>
                  <a:tcPr marL="68580" marR="68580" marT="34290" marB="34290"/>
                </a:tc>
              </a:tr>
              <a:tr h="388620">
                <a:tc>
                  <a:txBody>
                    <a:bodyPr/>
                    <a:lstStyle/>
                    <a:p>
                      <a:r>
                        <a:rPr lang="en-US" sz="1100" dirty="0" err="1" smtClean="0"/>
                        <a:t>Octupoles</a:t>
                      </a:r>
                      <a:endParaRPr lang="ru-RU" sz="1100" dirty="0" smtClean="0"/>
                    </a:p>
                    <a:p>
                      <a:endParaRPr lang="ru-RU" sz="1100" dirty="0"/>
                    </a:p>
                  </a:txBody>
                  <a:tcPr marL="68580" marR="68580" marT="34290" marB="34290"/>
                </a:tc>
                <a:tc>
                  <a:txBody>
                    <a:bodyPr/>
                    <a:lstStyle/>
                    <a:p>
                      <a:r>
                        <a:rPr lang="ru-RU" sz="1100" dirty="0" smtClean="0"/>
                        <a:t>36</a:t>
                      </a:r>
                    </a:p>
                    <a:p>
                      <a:r>
                        <a:rPr lang="ru-RU" sz="1100" dirty="0" smtClean="0"/>
                        <a:t>1</a:t>
                      </a:r>
                      <a:endParaRPr lang="ru-RU" sz="1100" dirty="0"/>
                    </a:p>
                  </a:txBody>
                  <a:tcPr marL="68580" marR="68580" marT="34290" marB="34290"/>
                </a:tc>
                <a:tc>
                  <a:txBody>
                    <a:bodyPr/>
                    <a:lstStyle/>
                    <a:p>
                      <a:r>
                        <a:rPr lang="en-US" sz="1100" dirty="0" smtClean="0"/>
                        <a:t>L=0.05</a:t>
                      </a:r>
                      <a:r>
                        <a:rPr lang="ru-RU" sz="1100" dirty="0" smtClean="0"/>
                        <a:t> </a:t>
                      </a:r>
                      <a:r>
                        <a:rPr lang="en-US" sz="1100" dirty="0" smtClean="0"/>
                        <a:t>m G</a:t>
                      </a:r>
                      <a:r>
                        <a:rPr lang="en-US" sz="1100" baseline="-25000" dirty="0" smtClean="0"/>
                        <a:t>3</a:t>
                      </a:r>
                      <a:r>
                        <a:rPr lang="en-US" sz="1100" baseline="0" dirty="0" smtClean="0"/>
                        <a:t>=</a:t>
                      </a:r>
                      <a:r>
                        <a:rPr lang="ru-RU" sz="1100" baseline="0" dirty="0" smtClean="0"/>
                        <a:t>40000 </a:t>
                      </a:r>
                      <a:r>
                        <a:rPr lang="en-US" sz="1100" baseline="0" dirty="0" smtClean="0"/>
                        <a:t>T</a:t>
                      </a:r>
                      <a:r>
                        <a:rPr lang="ru-RU" sz="1100" baseline="0" dirty="0" smtClean="0"/>
                        <a:t>/</a:t>
                      </a:r>
                      <a:r>
                        <a:rPr lang="en-US" sz="1100" baseline="0" dirty="0" smtClean="0"/>
                        <a:t>m</a:t>
                      </a:r>
                      <a:r>
                        <a:rPr lang="en-US" sz="1100" baseline="30000" dirty="0" smtClean="0"/>
                        <a:t>3</a:t>
                      </a:r>
                      <a:endParaRPr lang="ru-RU" sz="1100" dirty="0"/>
                    </a:p>
                  </a:txBody>
                  <a:tcPr marL="68580" marR="68580" marT="34290" marB="34290"/>
                </a:tc>
              </a:tr>
              <a:tr h="388620">
                <a:tc>
                  <a:txBody>
                    <a:bodyPr/>
                    <a:lstStyle/>
                    <a:p>
                      <a:r>
                        <a:rPr lang="en-US" sz="1100" dirty="0" smtClean="0"/>
                        <a:t>Correctors</a:t>
                      </a:r>
                      <a:endParaRPr lang="ru-RU" sz="1100" dirty="0" smtClean="0"/>
                    </a:p>
                    <a:p>
                      <a:endParaRPr lang="ru-RU" sz="1100" dirty="0"/>
                    </a:p>
                  </a:txBody>
                  <a:tcPr marL="68580" marR="68580" marT="34290" marB="34290"/>
                </a:tc>
                <a:tc>
                  <a:txBody>
                    <a:bodyPr/>
                    <a:lstStyle/>
                    <a:p>
                      <a:r>
                        <a:rPr lang="ru-RU" sz="1100" dirty="0" smtClean="0"/>
                        <a:t>96</a:t>
                      </a:r>
                      <a:endParaRPr lang="ru-RU"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L=0.1</a:t>
                      </a:r>
                      <a:r>
                        <a:rPr lang="en-US" sz="1100" baseline="0" dirty="0" smtClean="0"/>
                        <a:t> m</a:t>
                      </a:r>
                      <a:r>
                        <a:rPr lang="ru-RU" sz="1100" baseline="0" dirty="0" smtClean="0"/>
                        <a:t> </a:t>
                      </a:r>
                      <a:r>
                        <a:rPr lang="en-US" sz="1100" dirty="0" err="1" smtClean="0"/>
                        <a:t>B</a:t>
                      </a:r>
                      <a:r>
                        <a:rPr lang="en-US" sz="1100" baseline="-25000" dirty="0" err="1" smtClean="0"/>
                        <a:t>max</a:t>
                      </a:r>
                      <a:r>
                        <a:rPr lang="en-US" sz="1100" dirty="0" smtClean="0"/>
                        <a:t>=</a:t>
                      </a:r>
                      <a:r>
                        <a:rPr lang="ru-RU" sz="1100" dirty="0" smtClean="0"/>
                        <a:t>0.1 </a:t>
                      </a:r>
                      <a:r>
                        <a:rPr lang="en-US" sz="1100" dirty="0" smtClean="0"/>
                        <a:t>T</a:t>
                      </a:r>
                      <a:r>
                        <a:rPr lang="ru-RU" sz="1100" dirty="0" smtClean="0"/>
                        <a:t>л</a:t>
                      </a:r>
                      <a:endParaRPr lang="ru-RU" sz="1100" dirty="0"/>
                    </a:p>
                  </a:txBody>
                  <a:tcPr marL="68580" marR="68580" marT="34290" marB="34290"/>
                </a:tc>
              </a:tr>
            </a:tbl>
          </a:graphicData>
        </a:graphic>
      </p:graphicFrame>
      <p:sp>
        <p:nvSpPr>
          <p:cNvPr id="10" name="Нижний колонтитул 9"/>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11" name="Номер слайда 10"/>
          <p:cNvSpPr>
            <a:spLocks noGrp="1"/>
          </p:cNvSpPr>
          <p:nvPr>
            <p:ph type="sldNum" sz="quarter" idx="12"/>
          </p:nvPr>
        </p:nvSpPr>
        <p:spPr/>
        <p:txBody>
          <a:bodyPr/>
          <a:lstStyle/>
          <a:p>
            <a:fld id="{B4F3423E-BE94-4D8F-8D15-F213DF845BA4}" type="slidenum">
              <a:rPr lang="ru-RU" smtClean="0"/>
              <a:t>23</a:t>
            </a:fld>
            <a:endParaRPr lang="ru-RU"/>
          </a:p>
        </p:txBody>
      </p:sp>
      <p:sp>
        <p:nvSpPr>
          <p:cNvPr id="5" name="Прямоугольник 4"/>
          <p:cNvSpPr/>
          <p:nvPr/>
        </p:nvSpPr>
        <p:spPr>
          <a:xfrm>
            <a:off x="4444811" y="4846128"/>
            <a:ext cx="2361224" cy="300082"/>
          </a:xfrm>
          <a:prstGeom prst="rect">
            <a:avLst/>
          </a:prstGeom>
        </p:spPr>
        <p:txBody>
          <a:bodyPr wrap="none">
            <a:spAutoFit/>
          </a:bodyPr>
          <a:lstStyle/>
          <a:p>
            <a:r>
              <a:rPr lang="en-US" sz="1350" dirty="0"/>
              <a:t>Longitudinal variation magnets</a:t>
            </a:r>
            <a:endParaRPr lang="ru-RU" sz="1350" dirty="0"/>
          </a:p>
        </p:txBody>
      </p:sp>
      <p:pic>
        <p:nvPicPr>
          <p:cNvPr id="6" name="Рисунок 5" descr="(без темы) - k.zolotarev@gmail.com - Gmail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38761" t="19464" r="35221" b="38716"/>
          <a:stretch/>
        </p:blipFill>
        <p:spPr>
          <a:xfrm>
            <a:off x="7082602" y="1895293"/>
            <a:ext cx="1784294" cy="1760018"/>
          </a:xfrm>
          <a:prstGeom prst="rect">
            <a:avLst/>
          </a:prstGeom>
        </p:spPr>
      </p:pic>
      <p:sp>
        <p:nvSpPr>
          <p:cNvPr id="7" name="Прямоугольник 6"/>
          <p:cNvSpPr/>
          <p:nvPr/>
        </p:nvSpPr>
        <p:spPr>
          <a:xfrm>
            <a:off x="6556813" y="1756793"/>
            <a:ext cx="899605" cy="300082"/>
          </a:xfrm>
          <a:prstGeom prst="rect">
            <a:avLst/>
          </a:prstGeom>
        </p:spPr>
        <p:txBody>
          <a:bodyPr wrap="none">
            <a:spAutoFit/>
          </a:bodyPr>
          <a:lstStyle/>
          <a:p>
            <a:r>
              <a:rPr lang="en-US" sz="1350" dirty="0" err="1"/>
              <a:t>Octupoles</a:t>
            </a:r>
            <a:endParaRPr lang="ru-RU" sz="1350" dirty="0"/>
          </a:p>
        </p:txBody>
      </p:sp>
      <p:pic>
        <p:nvPicPr>
          <p:cNvPr id="8" name="Рисунок 7"/>
          <p:cNvPicPr/>
          <p:nvPr/>
        </p:nvPicPr>
        <p:blipFill rotWithShape="1">
          <a:blip r:embed="rId4" cstate="print">
            <a:extLst>
              <a:ext uri="{28A0092B-C50C-407E-A947-70E740481C1C}">
                <a14:useLocalDpi xmlns:a14="http://schemas.microsoft.com/office/drawing/2010/main" val="0"/>
              </a:ext>
            </a:extLst>
          </a:blip>
          <a:srcRect l="17157" t="12425" r="30251"/>
          <a:stretch/>
        </p:blipFill>
        <p:spPr bwMode="auto">
          <a:xfrm>
            <a:off x="7453222" y="4112992"/>
            <a:ext cx="1513340" cy="1352888"/>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6007384" y="5327380"/>
            <a:ext cx="1446230" cy="300082"/>
          </a:xfrm>
          <a:prstGeom prst="rect">
            <a:avLst/>
          </a:prstGeom>
        </p:spPr>
        <p:txBody>
          <a:bodyPr wrap="none">
            <a:spAutoFit/>
          </a:bodyPr>
          <a:lstStyle/>
          <a:p>
            <a:r>
              <a:rPr lang="en-US" sz="1350" dirty="0"/>
              <a:t>Long quadrupoles</a:t>
            </a:r>
            <a:endParaRPr lang="ru-RU" sz="1350" dirty="0"/>
          </a:p>
        </p:txBody>
      </p:sp>
    </p:spTree>
    <p:extLst>
      <p:ext uri="{BB962C8B-B14F-4D97-AF65-F5344CB8AC3E}">
        <p14:creationId xmlns:p14="http://schemas.microsoft.com/office/powerpoint/2010/main" val="3193840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854385" y="1481456"/>
            <a:ext cx="8289616" cy="4295138"/>
          </a:xfrm>
          <a:prstGeom prst="rect">
            <a:avLst/>
          </a:prstGeom>
        </p:spPr>
      </p:pic>
      <p:sp>
        <p:nvSpPr>
          <p:cNvPr id="2" name="Заголовок 1"/>
          <p:cNvSpPr>
            <a:spLocks noGrp="1"/>
          </p:cNvSpPr>
          <p:nvPr>
            <p:ph type="title"/>
          </p:nvPr>
        </p:nvSpPr>
        <p:spPr>
          <a:xfrm>
            <a:off x="4115841" y="1057098"/>
            <a:ext cx="4768000" cy="653545"/>
          </a:xfrm>
        </p:spPr>
        <p:txBody>
          <a:bodyPr>
            <a:normAutofit fontScale="90000"/>
          </a:bodyPr>
          <a:lstStyle/>
          <a:p>
            <a:r>
              <a:rPr lang="ru-RU" dirty="0" smtClean="0"/>
              <a:t>Магнитная структура СКИФ </a:t>
            </a:r>
            <a:r>
              <a:rPr lang="en-US" dirty="0" smtClean="0"/>
              <a:t>(</a:t>
            </a:r>
            <a:r>
              <a:rPr lang="ru-RU" dirty="0" err="1" smtClean="0"/>
              <a:t>низкоэмиттансный</a:t>
            </a:r>
            <a:r>
              <a:rPr lang="ru-RU" dirty="0" smtClean="0"/>
              <a:t> вариант</a:t>
            </a:r>
            <a:r>
              <a:rPr lang="en-US" dirty="0" smtClean="0"/>
              <a:t>)</a:t>
            </a:r>
            <a:endParaRPr lang="ru-RU" dirty="0"/>
          </a:p>
        </p:txBody>
      </p:sp>
      <p:sp>
        <p:nvSpPr>
          <p:cNvPr id="10" name="Нижний колонтитул 9"/>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11" name="Номер слайда 10"/>
          <p:cNvSpPr>
            <a:spLocks noGrp="1"/>
          </p:cNvSpPr>
          <p:nvPr>
            <p:ph type="sldNum" sz="quarter" idx="12"/>
          </p:nvPr>
        </p:nvSpPr>
        <p:spPr/>
        <p:txBody>
          <a:bodyPr/>
          <a:lstStyle/>
          <a:p>
            <a:fld id="{B4F3423E-BE94-4D8F-8D15-F213DF845BA4}" type="slidenum">
              <a:rPr lang="ru-RU" smtClean="0"/>
              <a:t>24</a:t>
            </a:fld>
            <a:endParaRPr lang="ru-RU"/>
          </a:p>
        </p:txBody>
      </p:sp>
      <p:sp>
        <p:nvSpPr>
          <p:cNvPr id="13" name="TextBox 12"/>
          <p:cNvSpPr txBox="1"/>
          <p:nvPr/>
        </p:nvSpPr>
        <p:spPr>
          <a:xfrm>
            <a:off x="3254631" y="1960185"/>
            <a:ext cx="314510" cy="300082"/>
          </a:xfrm>
          <a:prstGeom prst="rect">
            <a:avLst/>
          </a:prstGeom>
          <a:noFill/>
        </p:spPr>
        <p:txBody>
          <a:bodyPr wrap="none" rtlCol="0">
            <a:spAutoFit/>
          </a:bodyPr>
          <a:lstStyle/>
          <a:p>
            <a:r>
              <a:rPr lang="en-US" sz="1350" dirty="0" err="1"/>
              <a:t>S</a:t>
            </a:r>
            <a:r>
              <a:rPr lang="en-US" sz="1350" baseline="-25000" dirty="0" err="1"/>
              <a:t>x</a:t>
            </a:r>
            <a:endParaRPr lang="ru-RU" sz="1350" dirty="0"/>
          </a:p>
        </p:txBody>
      </p:sp>
      <p:cxnSp>
        <p:nvCxnSpPr>
          <p:cNvPr id="14" name="Прямая со стрелкой 13"/>
          <p:cNvCxnSpPr/>
          <p:nvPr/>
        </p:nvCxnSpPr>
        <p:spPr>
          <a:xfrm flipH="1">
            <a:off x="3410713" y="2237184"/>
            <a:ext cx="7017" cy="1964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6615216" y="2604014"/>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31980" y="2090722"/>
            <a:ext cx="314510" cy="300082"/>
          </a:xfrm>
          <a:prstGeom prst="rect">
            <a:avLst/>
          </a:prstGeom>
          <a:noFill/>
        </p:spPr>
        <p:txBody>
          <a:bodyPr wrap="none" rtlCol="0">
            <a:spAutoFit/>
          </a:bodyPr>
          <a:lstStyle/>
          <a:p>
            <a:r>
              <a:rPr lang="en-US" sz="1350" dirty="0" err="1"/>
              <a:t>S</a:t>
            </a:r>
            <a:r>
              <a:rPr lang="en-US" sz="1350" baseline="-25000" dirty="0" err="1"/>
              <a:t>x</a:t>
            </a:r>
            <a:endParaRPr lang="ru-RU" sz="1350" dirty="0"/>
          </a:p>
        </p:txBody>
      </p:sp>
      <p:sp>
        <p:nvSpPr>
          <p:cNvPr id="18" name="TextBox 17"/>
          <p:cNvSpPr txBox="1"/>
          <p:nvPr/>
        </p:nvSpPr>
        <p:spPr>
          <a:xfrm>
            <a:off x="2965924" y="2389942"/>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sp>
        <p:nvSpPr>
          <p:cNvPr id="20" name="TextBox 19"/>
          <p:cNvSpPr txBox="1"/>
          <p:nvPr/>
        </p:nvSpPr>
        <p:spPr>
          <a:xfrm>
            <a:off x="3595091" y="2505167"/>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21" name="Прямая со стрелкой 20"/>
          <p:cNvCxnSpPr/>
          <p:nvPr/>
        </p:nvCxnSpPr>
        <p:spPr>
          <a:xfrm>
            <a:off x="6848222" y="2388276"/>
            <a:ext cx="11861" cy="1797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99841" y="2298833"/>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23" name="Прямая со стрелкой 22"/>
          <p:cNvCxnSpPr/>
          <p:nvPr/>
        </p:nvCxnSpPr>
        <p:spPr>
          <a:xfrm>
            <a:off x="7063685" y="2643667"/>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61004" y="2372389"/>
            <a:ext cx="315599" cy="300082"/>
          </a:xfrm>
          <a:prstGeom prst="rect">
            <a:avLst/>
          </a:prstGeom>
          <a:noFill/>
        </p:spPr>
        <p:txBody>
          <a:bodyPr wrap="none" rtlCol="0">
            <a:spAutoFit/>
          </a:bodyPr>
          <a:lstStyle/>
          <a:p>
            <a:r>
              <a:rPr lang="en-US" sz="1350" dirty="0" err="1"/>
              <a:t>S</a:t>
            </a:r>
            <a:r>
              <a:rPr lang="en-US" sz="1350" baseline="-25000" dirty="0" err="1"/>
              <a:t>y</a:t>
            </a:r>
            <a:endParaRPr lang="ru-RU" sz="1350" dirty="0"/>
          </a:p>
        </p:txBody>
      </p:sp>
      <p:cxnSp>
        <p:nvCxnSpPr>
          <p:cNvPr id="25" name="Прямая со стрелкой 24"/>
          <p:cNvCxnSpPr/>
          <p:nvPr/>
        </p:nvCxnSpPr>
        <p:spPr>
          <a:xfrm flipV="1">
            <a:off x="3635807" y="2810348"/>
            <a:ext cx="3433073" cy="923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45618" y="2515558"/>
            <a:ext cx="412292" cy="300082"/>
          </a:xfrm>
          <a:prstGeom prst="rect">
            <a:avLst/>
          </a:prstGeom>
          <a:noFill/>
        </p:spPr>
        <p:txBody>
          <a:bodyPr wrap="none" rtlCol="0">
            <a:spAutoFit/>
          </a:bodyPr>
          <a:lstStyle/>
          <a:p>
            <a:r>
              <a:rPr lang="en-US" sz="1350" dirty="0"/>
              <a:t>-</a:t>
            </a:r>
            <a:r>
              <a:rPr lang="en-US" sz="1350" dirty="0" err="1"/>
              <a:t>I</a:t>
            </a:r>
            <a:r>
              <a:rPr lang="en-US" sz="1350" baseline="-25000" dirty="0" err="1"/>
              <a:t>x,y</a:t>
            </a:r>
            <a:endParaRPr lang="ru-RU" sz="1350" dirty="0"/>
          </a:p>
        </p:txBody>
      </p:sp>
      <p:cxnSp>
        <p:nvCxnSpPr>
          <p:cNvPr id="27" name="Прямая со стрелкой 26"/>
          <p:cNvCxnSpPr/>
          <p:nvPr/>
        </p:nvCxnSpPr>
        <p:spPr>
          <a:xfrm>
            <a:off x="3427990" y="2434462"/>
            <a:ext cx="3410110" cy="810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83909" y="2139712"/>
            <a:ext cx="412292" cy="300082"/>
          </a:xfrm>
          <a:prstGeom prst="rect">
            <a:avLst/>
          </a:prstGeom>
          <a:noFill/>
        </p:spPr>
        <p:txBody>
          <a:bodyPr wrap="none" rtlCol="0">
            <a:spAutoFit/>
          </a:bodyPr>
          <a:lstStyle/>
          <a:p>
            <a:r>
              <a:rPr lang="en-US" sz="1350" dirty="0"/>
              <a:t>-</a:t>
            </a:r>
            <a:r>
              <a:rPr lang="en-US" sz="1350" dirty="0" err="1"/>
              <a:t>I</a:t>
            </a:r>
            <a:r>
              <a:rPr lang="en-US" sz="1350" baseline="-25000" dirty="0" err="1"/>
              <a:t>x,y</a:t>
            </a:r>
            <a:endParaRPr lang="ru-RU" sz="1350" dirty="0"/>
          </a:p>
        </p:txBody>
      </p:sp>
      <p:cxnSp>
        <p:nvCxnSpPr>
          <p:cNvPr id="29" name="Прямая со стрелкой 28"/>
          <p:cNvCxnSpPr/>
          <p:nvPr/>
        </p:nvCxnSpPr>
        <p:spPr>
          <a:xfrm flipV="1">
            <a:off x="3204125" y="2979445"/>
            <a:ext cx="3362930" cy="1944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48274" y="2988632"/>
            <a:ext cx="412292" cy="300082"/>
          </a:xfrm>
          <a:prstGeom prst="rect">
            <a:avLst/>
          </a:prstGeom>
          <a:noFill/>
        </p:spPr>
        <p:txBody>
          <a:bodyPr wrap="none" rtlCol="0">
            <a:spAutoFit/>
          </a:bodyPr>
          <a:lstStyle/>
          <a:p>
            <a:r>
              <a:rPr lang="en-US" sz="1350" dirty="0"/>
              <a:t>-</a:t>
            </a:r>
            <a:r>
              <a:rPr lang="en-US" sz="1350" dirty="0" err="1"/>
              <a:t>I</a:t>
            </a:r>
            <a:r>
              <a:rPr lang="en-US" sz="1350" baseline="-25000" dirty="0" err="1"/>
              <a:t>x,y</a:t>
            </a:r>
            <a:endParaRPr lang="ru-RU" sz="1350" dirty="0"/>
          </a:p>
        </p:txBody>
      </p:sp>
      <p:cxnSp>
        <p:nvCxnSpPr>
          <p:cNvPr id="33" name="Прямая со стрелкой 32"/>
          <p:cNvCxnSpPr/>
          <p:nvPr/>
        </p:nvCxnSpPr>
        <p:spPr>
          <a:xfrm>
            <a:off x="3198931" y="2654057"/>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a:off x="3624318" y="2604014"/>
            <a:ext cx="5195" cy="159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18664" y="4397825"/>
            <a:ext cx="902811" cy="300082"/>
          </a:xfrm>
          <a:prstGeom prst="rect">
            <a:avLst/>
          </a:prstGeom>
          <a:noFill/>
        </p:spPr>
        <p:txBody>
          <a:bodyPr wrap="none" rtlCol="0">
            <a:spAutoFit/>
          </a:bodyPr>
          <a:lstStyle/>
          <a:p>
            <a:r>
              <a:rPr lang="en-US" sz="1350" dirty="0" err="1">
                <a:solidFill>
                  <a:schemeClr val="accent1"/>
                </a:solidFill>
              </a:rPr>
              <a:t>AntiBends</a:t>
            </a:r>
            <a:endParaRPr lang="ru-RU" sz="1350" dirty="0">
              <a:solidFill>
                <a:schemeClr val="accent1"/>
              </a:solidFill>
            </a:endParaRPr>
          </a:p>
        </p:txBody>
      </p:sp>
      <p:cxnSp>
        <p:nvCxnSpPr>
          <p:cNvPr id="44" name="Прямая со стрелкой 43"/>
          <p:cNvCxnSpPr/>
          <p:nvPr/>
        </p:nvCxnSpPr>
        <p:spPr>
          <a:xfrm flipV="1">
            <a:off x="3974523" y="4334161"/>
            <a:ext cx="667616" cy="216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Овал 44"/>
          <p:cNvSpPr/>
          <p:nvPr/>
        </p:nvSpPr>
        <p:spPr>
          <a:xfrm>
            <a:off x="5603299" y="3892451"/>
            <a:ext cx="379268" cy="145744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6" name="TextBox 45"/>
          <p:cNvSpPr txBox="1"/>
          <p:nvPr/>
        </p:nvSpPr>
        <p:spPr>
          <a:xfrm>
            <a:off x="5992363" y="4436131"/>
            <a:ext cx="1502976" cy="300082"/>
          </a:xfrm>
          <a:prstGeom prst="rect">
            <a:avLst/>
          </a:prstGeom>
          <a:noFill/>
        </p:spPr>
        <p:txBody>
          <a:bodyPr wrap="none" rtlCol="0">
            <a:spAutoFit/>
          </a:bodyPr>
          <a:lstStyle/>
          <a:p>
            <a:r>
              <a:rPr lang="en-US" sz="1350" dirty="0">
                <a:solidFill>
                  <a:srgbClr val="FF0000"/>
                </a:solidFill>
              </a:rPr>
              <a:t>Sandwich magnets</a:t>
            </a:r>
            <a:endParaRPr lang="ru-RU" sz="1350" dirty="0">
              <a:solidFill>
                <a:srgbClr val="FF0000"/>
              </a:solidFill>
            </a:endParaRPr>
          </a:p>
        </p:txBody>
      </p:sp>
      <p:cxnSp>
        <p:nvCxnSpPr>
          <p:cNvPr id="50" name="Прямая со стрелкой 49"/>
          <p:cNvCxnSpPr/>
          <p:nvPr/>
        </p:nvCxnSpPr>
        <p:spPr>
          <a:xfrm>
            <a:off x="3956269" y="4570671"/>
            <a:ext cx="725459" cy="557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8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0" grpId="0"/>
      <p:bldP spid="22" grpId="0"/>
      <p:bldP spid="24" grpId="0"/>
      <p:bldP spid="26" grpId="0"/>
      <p:bldP spid="28" grpId="0"/>
      <p:bldP spid="30" grpId="0"/>
      <p:bldP spid="40" grpId="0"/>
      <p:bldP spid="45" grpId="0" animBg="1"/>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6236" y="1029679"/>
            <a:ext cx="2908168" cy="369332"/>
          </a:xfrm>
          <a:prstGeom prst="rect">
            <a:avLst/>
          </a:prstGeom>
        </p:spPr>
        <p:txBody>
          <a:bodyPr wrap="none">
            <a:spAutoFit/>
          </a:bodyPr>
          <a:lstStyle/>
          <a:p>
            <a:r>
              <a:rPr lang="ru-RU" dirty="0">
                <a:solidFill>
                  <a:srgbClr val="FF6600"/>
                </a:solidFill>
                <a:latin typeface="Arial" panose="020B0604020202020204" pitchFamily="34" charset="0"/>
                <a:cs typeface="Arial" panose="020B0604020202020204" pitchFamily="34" charset="0"/>
              </a:rPr>
              <a:t>Динамическая </a:t>
            </a:r>
            <a:r>
              <a:rPr lang="ru-RU" dirty="0" err="1">
                <a:solidFill>
                  <a:srgbClr val="FF6600"/>
                </a:solidFill>
                <a:latin typeface="Arial" panose="020B0604020202020204" pitchFamily="34" charset="0"/>
                <a:cs typeface="Arial" panose="020B0604020202020204" pitchFamily="34" charset="0"/>
              </a:rPr>
              <a:t>аппертура</a:t>
            </a:r>
            <a:endParaRPr lang="en-US" dirty="0">
              <a:solidFill>
                <a:srgbClr val="FF66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208284" y="1508382"/>
            <a:ext cx="3145036" cy="2079449"/>
          </a:xfrm>
          <a:prstGeom prst="rect">
            <a:avLst/>
          </a:prstGeom>
        </p:spPr>
      </p:pic>
      <p:pic>
        <p:nvPicPr>
          <p:cNvPr id="8" name="Рисунок 7"/>
          <p:cNvPicPr>
            <a:picLocks noChangeAspect="1"/>
          </p:cNvPicPr>
          <p:nvPr/>
        </p:nvPicPr>
        <p:blipFill>
          <a:blip r:embed="rId3"/>
          <a:stretch>
            <a:fillRect/>
          </a:stretch>
        </p:blipFill>
        <p:spPr>
          <a:xfrm>
            <a:off x="2926037" y="3683107"/>
            <a:ext cx="2520315" cy="1757363"/>
          </a:xfrm>
          <a:prstGeom prst="rect">
            <a:avLst/>
          </a:prstGeom>
        </p:spPr>
      </p:pic>
      <p:cxnSp>
        <p:nvCxnSpPr>
          <p:cNvPr id="11" name="Прямая со стрелкой 10"/>
          <p:cNvCxnSpPr/>
          <p:nvPr/>
        </p:nvCxnSpPr>
        <p:spPr>
          <a:xfrm flipV="1">
            <a:off x="1272069" y="3043070"/>
            <a:ext cx="1125141" cy="535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40820" y="3222107"/>
            <a:ext cx="2512814" cy="10716"/>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1660463" y="2835321"/>
            <a:ext cx="495649" cy="213585"/>
          </a:xfrm>
          <a:prstGeom prst="rect">
            <a:avLst/>
          </a:prstGeom>
        </p:spPr>
        <p:txBody>
          <a:bodyPr wrap="none">
            <a:spAutoFit/>
          </a:bodyPr>
          <a:lstStyle/>
          <a:p>
            <a:r>
              <a:rPr lang="en-US" sz="788" dirty="0">
                <a:latin typeface="Arial" panose="020B0604020202020204" pitchFamily="34" charset="0"/>
                <a:cs typeface="Arial" panose="020B0604020202020204" pitchFamily="34" charset="0"/>
                <a:sym typeface="Symbol" panose="05050102010706020507" pitchFamily="18" charset="2"/>
              </a:rPr>
              <a:t>6 mm</a:t>
            </a:r>
            <a:endParaRPr lang="ru-RU" sz="788" dirty="0"/>
          </a:p>
        </p:txBody>
      </p:sp>
      <p:sp>
        <p:nvSpPr>
          <p:cNvPr id="16" name="Прямоугольник 15"/>
          <p:cNvSpPr/>
          <p:nvPr/>
        </p:nvSpPr>
        <p:spPr>
          <a:xfrm>
            <a:off x="1592816" y="3035858"/>
            <a:ext cx="636713" cy="213585"/>
          </a:xfrm>
          <a:prstGeom prst="rect">
            <a:avLst/>
          </a:prstGeom>
        </p:spPr>
        <p:txBody>
          <a:bodyPr wrap="none">
            <a:spAutoFit/>
          </a:bodyPr>
          <a:lstStyle/>
          <a:p>
            <a:r>
              <a:rPr lang="en-US" sz="788" dirty="0">
                <a:latin typeface="Arial" panose="020B0604020202020204" pitchFamily="34" charset="0"/>
                <a:cs typeface="Arial" panose="020B0604020202020204" pitchFamily="34" charset="0"/>
                <a:sym typeface="Symbol" panose="05050102010706020507" pitchFamily="18" charset="2"/>
              </a:rPr>
              <a:t> 14 mm</a:t>
            </a:r>
            <a:endParaRPr lang="ru-RU" sz="788" dirty="0"/>
          </a:p>
        </p:txBody>
      </p:sp>
      <p:pic>
        <p:nvPicPr>
          <p:cNvPr id="17" name="Рисунок 16"/>
          <p:cNvPicPr>
            <a:picLocks noChangeAspect="1"/>
          </p:cNvPicPr>
          <p:nvPr/>
        </p:nvPicPr>
        <p:blipFill>
          <a:blip r:embed="rId4"/>
          <a:stretch>
            <a:fillRect/>
          </a:stretch>
        </p:blipFill>
        <p:spPr>
          <a:xfrm>
            <a:off x="188552" y="3750258"/>
            <a:ext cx="2737485" cy="1623060"/>
          </a:xfrm>
          <a:prstGeom prst="rect">
            <a:avLst/>
          </a:prstGeom>
        </p:spPr>
      </p:pic>
      <p:sp>
        <p:nvSpPr>
          <p:cNvPr id="3" name="Прямоугольник 2"/>
          <p:cNvSpPr/>
          <p:nvPr/>
        </p:nvSpPr>
        <p:spPr>
          <a:xfrm>
            <a:off x="665886" y="1713270"/>
            <a:ext cx="737702" cy="404085"/>
          </a:xfrm>
          <a:prstGeom prst="rect">
            <a:avLst/>
          </a:prstGeom>
        </p:spPr>
        <p:txBody>
          <a:bodyPr wrap="none">
            <a:spAutoFit/>
          </a:bodyPr>
          <a:lstStyle/>
          <a:p>
            <a:r>
              <a:rPr lang="en-US" sz="1013" dirty="0">
                <a:solidFill>
                  <a:srgbClr val="002060"/>
                </a:solidFill>
                <a:latin typeface="Arial" panose="020B0604020202020204" pitchFamily="34" charset="0"/>
                <a:cs typeface="Arial" panose="020B0604020202020204" pitchFamily="34" charset="0"/>
                <a:sym typeface="Symbol" panose="05050102010706020507" pitchFamily="18" charset="2"/>
              </a:rPr>
              <a:t></a:t>
            </a:r>
            <a:r>
              <a:rPr lang="en-US" sz="1013" baseline="-25000" dirty="0">
                <a:solidFill>
                  <a:srgbClr val="002060"/>
                </a:solidFill>
                <a:latin typeface="Arial" panose="020B0604020202020204" pitchFamily="34" charset="0"/>
                <a:cs typeface="Arial" panose="020B0604020202020204" pitchFamily="34" charset="0"/>
                <a:sym typeface="Symbol" panose="05050102010706020507" pitchFamily="18" charset="2"/>
              </a:rPr>
              <a:t>y</a:t>
            </a:r>
            <a:r>
              <a:rPr lang="en-US" sz="1013" dirty="0">
                <a:solidFill>
                  <a:srgbClr val="002060"/>
                </a:solidFill>
                <a:latin typeface="Arial" panose="020B0604020202020204" pitchFamily="34" charset="0"/>
                <a:cs typeface="Arial" panose="020B0604020202020204" pitchFamily="34" charset="0"/>
                <a:sym typeface="Symbol" panose="05050102010706020507" pitchFamily="18" charset="2"/>
              </a:rPr>
              <a:t> = 1 m</a:t>
            </a:r>
            <a:endParaRPr lang="ru-RU" sz="1013" dirty="0">
              <a:solidFill>
                <a:srgbClr val="002060"/>
              </a:solidFill>
              <a:latin typeface="Arial" panose="020B0604020202020204" pitchFamily="34" charset="0"/>
              <a:cs typeface="Arial" panose="020B0604020202020204" pitchFamily="34" charset="0"/>
              <a:sym typeface="Symbol" panose="05050102010706020507" pitchFamily="18" charset="2"/>
            </a:endParaRPr>
          </a:p>
          <a:p>
            <a:r>
              <a:rPr lang="en-US" sz="1013" dirty="0">
                <a:solidFill>
                  <a:srgbClr val="002060"/>
                </a:solidFill>
                <a:latin typeface="Arial" panose="020B0604020202020204" pitchFamily="34" charset="0"/>
                <a:cs typeface="Arial" panose="020B0604020202020204" pitchFamily="34" charset="0"/>
                <a:sym typeface="Symbol" panose="05050102010706020507" pitchFamily="18" charset="2"/>
              </a:rPr>
              <a:t></a:t>
            </a:r>
            <a:r>
              <a:rPr lang="en-US" sz="1013" baseline="-25000" dirty="0">
                <a:solidFill>
                  <a:srgbClr val="002060"/>
                </a:solidFill>
                <a:latin typeface="Arial" panose="020B0604020202020204" pitchFamily="34" charset="0"/>
                <a:cs typeface="Arial" panose="020B0604020202020204" pitchFamily="34" charset="0"/>
                <a:sym typeface="Symbol" panose="05050102010706020507" pitchFamily="18" charset="2"/>
              </a:rPr>
              <a:t>x</a:t>
            </a:r>
            <a:r>
              <a:rPr lang="en-US" sz="1013" dirty="0">
                <a:solidFill>
                  <a:srgbClr val="002060"/>
                </a:solidFill>
                <a:latin typeface="Arial" panose="020B0604020202020204" pitchFamily="34" charset="0"/>
                <a:cs typeface="Arial" panose="020B0604020202020204" pitchFamily="34" charset="0"/>
                <a:sym typeface="Symbol" panose="05050102010706020507" pitchFamily="18" charset="2"/>
              </a:rPr>
              <a:t> = 12 m</a:t>
            </a:r>
            <a:endParaRPr lang="ru-RU" sz="1013" dirty="0"/>
          </a:p>
        </p:txBody>
      </p:sp>
      <p:sp>
        <p:nvSpPr>
          <p:cNvPr id="14" name="Прямоугольник 13"/>
          <p:cNvSpPr/>
          <p:nvPr/>
        </p:nvSpPr>
        <p:spPr>
          <a:xfrm>
            <a:off x="4572000" y="963122"/>
            <a:ext cx="3042564" cy="369332"/>
          </a:xfrm>
          <a:prstGeom prst="rect">
            <a:avLst/>
          </a:prstGeom>
        </p:spPr>
        <p:txBody>
          <a:bodyPr wrap="none">
            <a:spAutoFit/>
          </a:bodyPr>
          <a:lstStyle/>
          <a:p>
            <a:r>
              <a:rPr lang="ru-RU" dirty="0">
                <a:solidFill>
                  <a:srgbClr val="FF6600"/>
                </a:solidFill>
                <a:latin typeface="Arial" panose="020B0604020202020204" pitchFamily="34" charset="0"/>
                <a:cs typeface="Arial" panose="020B0604020202020204" pitchFamily="34" charset="0"/>
              </a:rPr>
              <a:t>Энергетический </a:t>
            </a:r>
            <a:r>
              <a:rPr lang="ru-RU" dirty="0" err="1">
                <a:solidFill>
                  <a:srgbClr val="FF6600"/>
                </a:solidFill>
                <a:latin typeface="Arial" panose="020B0604020202020204" pitchFamily="34" charset="0"/>
                <a:cs typeface="Arial" panose="020B0604020202020204" pitchFamily="34" charset="0"/>
              </a:rPr>
              <a:t>акцептанс</a:t>
            </a:r>
            <a:endParaRPr lang="en-US" dirty="0">
              <a:solidFill>
                <a:srgbClr val="FF6600"/>
              </a:solidFill>
              <a:latin typeface="Arial" panose="020B0604020202020204" pitchFamily="34" charset="0"/>
              <a:cs typeface="Arial" panose="020B0604020202020204" pitchFamily="34" charset="0"/>
            </a:endParaRPr>
          </a:p>
        </p:txBody>
      </p:sp>
      <p:pic>
        <p:nvPicPr>
          <p:cNvPr id="18" name="Рисунок 17"/>
          <p:cNvPicPr>
            <a:picLocks noChangeAspect="1"/>
          </p:cNvPicPr>
          <p:nvPr/>
        </p:nvPicPr>
        <p:blipFill>
          <a:blip r:embed="rId5"/>
          <a:stretch>
            <a:fillRect/>
          </a:stretch>
        </p:blipFill>
        <p:spPr>
          <a:xfrm>
            <a:off x="3435695" y="1349933"/>
            <a:ext cx="2531745" cy="1685925"/>
          </a:xfrm>
          <a:prstGeom prst="rect">
            <a:avLst/>
          </a:prstGeom>
        </p:spPr>
      </p:pic>
      <p:pic>
        <p:nvPicPr>
          <p:cNvPr id="19" name="Рисунок 18"/>
          <p:cNvPicPr>
            <a:picLocks noChangeAspect="1"/>
          </p:cNvPicPr>
          <p:nvPr/>
        </p:nvPicPr>
        <p:blipFill>
          <a:blip r:embed="rId6"/>
          <a:stretch>
            <a:fillRect/>
          </a:stretch>
        </p:blipFill>
        <p:spPr>
          <a:xfrm>
            <a:off x="6070800" y="1369935"/>
            <a:ext cx="2580323" cy="1665923"/>
          </a:xfrm>
          <a:prstGeom prst="rect">
            <a:avLst/>
          </a:prstGeom>
        </p:spPr>
      </p:pic>
      <p:sp>
        <p:nvSpPr>
          <p:cNvPr id="21" name="Прямоугольник 20"/>
          <p:cNvSpPr/>
          <p:nvPr/>
        </p:nvSpPr>
        <p:spPr>
          <a:xfrm>
            <a:off x="5861021" y="3173981"/>
            <a:ext cx="2403543" cy="369332"/>
          </a:xfrm>
          <a:prstGeom prst="rect">
            <a:avLst/>
          </a:prstGeom>
          <a:ln w="41275">
            <a:noFill/>
          </a:ln>
        </p:spPr>
        <p:txBody>
          <a:bodyPr wrap="none">
            <a:spAutoFit/>
          </a:bodyPr>
          <a:lstStyle/>
          <a:p>
            <a:r>
              <a:rPr lang="ru-RU" dirty="0">
                <a:solidFill>
                  <a:srgbClr val="FF6600"/>
                </a:solidFill>
                <a:latin typeface="Arial" panose="020B0604020202020204" pitchFamily="34" charset="0"/>
                <a:cs typeface="Arial" panose="020B0604020202020204" pitchFamily="34" charset="0"/>
              </a:rPr>
              <a:t>Параметры </a:t>
            </a:r>
            <a:r>
              <a:rPr lang="en-US" dirty="0">
                <a:solidFill>
                  <a:srgbClr val="FF6600"/>
                </a:solidFill>
                <a:latin typeface="Arial" panose="020B0604020202020204" pitchFamily="34" charset="0"/>
                <a:cs typeface="Arial" panose="020B0604020202020204" pitchFamily="34" charset="0"/>
              </a:rPr>
              <a:t>SKIF LE </a:t>
            </a:r>
          </a:p>
        </p:txBody>
      </p:sp>
      <p:graphicFrame>
        <p:nvGraphicFramePr>
          <p:cNvPr id="22" name="Таблица 21"/>
          <p:cNvGraphicFramePr>
            <a:graphicFrameLocks noGrp="1"/>
          </p:cNvGraphicFramePr>
          <p:nvPr>
            <p:extLst>
              <p:ext uri="{D42A27DB-BD31-4B8C-83A1-F6EECF244321}">
                <p14:modId xmlns:p14="http://schemas.microsoft.com/office/powerpoint/2010/main" val="1884968767"/>
              </p:ext>
            </p:extLst>
          </p:nvPr>
        </p:nvGraphicFramePr>
        <p:xfrm>
          <a:off x="5861020" y="3612251"/>
          <a:ext cx="2507063" cy="2156460"/>
        </p:xfrm>
        <a:graphic>
          <a:graphicData uri="http://schemas.openxmlformats.org/drawingml/2006/table">
            <a:tbl>
              <a:tblPr firstRow="1" bandRow="1">
                <a:tableStyleId>{5940675A-B579-460E-94D1-54222C63F5DA}</a:tableStyleId>
              </a:tblPr>
              <a:tblGrid>
                <a:gridCol w="1539649"/>
                <a:gridCol w="967414"/>
              </a:tblGrid>
              <a:tr h="228600">
                <a:tc>
                  <a:txBody>
                    <a:bodyPr/>
                    <a:lstStyle/>
                    <a:p>
                      <a:r>
                        <a:rPr lang="ru-RU" sz="1100" dirty="0" smtClean="0"/>
                        <a:t>Энергия</a:t>
                      </a:r>
                      <a:r>
                        <a:rPr lang="ru-RU" sz="1100" baseline="0" dirty="0" smtClean="0"/>
                        <a:t> пучка</a:t>
                      </a:r>
                      <a:endParaRPr lang="ru-RU" sz="1100" dirty="0"/>
                    </a:p>
                  </a:txBody>
                  <a:tcPr marL="68580" marR="68580" marT="34290" marB="34290"/>
                </a:tc>
                <a:tc>
                  <a:txBody>
                    <a:bodyPr/>
                    <a:lstStyle/>
                    <a:p>
                      <a:r>
                        <a:rPr lang="ru-RU" sz="1100" dirty="0" smtClean="0"/>
                        <a:t>3 ГэВ</a:t>
                      </a:r>
                      <a:endParaRPr lang="ru-RU" sz="1100" dirty="0"/>
                    </a:p>
                  </a:txBody>
                  <a:tcPr marL="68580" marR="68580" marT="34290" marB="34290"/>
                </a:tc>
              </a:tr>
              <a:tr h="228600">
                <a:tc>
                  <a:txBody>
                    <a:bodyPr/>
                    <a:lstStyle/>
                    <a:p>
                      <a:r>
                        <a:rPr lang="ru-RU" sz="1100" dirty="0" smtClean="0"/>
                        <a:t>Периметр</a:t>
                      </a:r>
                      <a:endParaRPr lang="ru-RU" sz="1100" dirty="0"/>
                    </a:p>
                  </a:txBody>
                  <a:tcPr marL="68580" marR="68580" marT="34290" marB="34290"/>
                </a:tc>
                <a:tc>
                  <a:txBody>
                    <a:bodyPr/>
                    <a:lstStyle/>
                    <a:p>
                      <a:r>
                        <a:rPr lang="ru-RU" sz="1100" dirty="0" smtClean="0"/>
                        <a:t>477 м</a:t>
                      </a:r>
                      <a:endParaRPr lang="ru-RU" sz="1100" dirty="0"/>
                    </a:p>
                  </a:txBody>
                  <a:tcPr marL="68580" marR="68580" marT="34290" marB="34290"/>
                </a:tc>
              </a:tr>
              <a:tr h="388620">
                <a:tc>
                  <a:txBody>
                    <a:bodyPr/>
                    <a:lstStyle/>
                    <a:p>
                      <a:r>
                        <a:rPr lang="ru-RU" sz="1100" dirty="0" err="1" smtClean="0"/>
                        <a:t>Эмиттанс</a:t>
                      </a:r>
                      <a:r>
                        <a:rPr lang="ru-RU" sz="1100" dirty="0" smtClean="0"/>
                        <a:t> (горизонтальный)</a:t>
                      </a:r>
                      <a:endParaRPr lang="ru-RU" sz="1100" dirty="0"/>
                    </a:p>
                  </a:txBody>
                  <a:tcPr marL="68580" marR="68580" marT="34290" marB="34290"/>
                </a:tc>
                <a:tc>
                  <a:txBody>
                    <a:bodyPr/>
                    <a:lstStyle/>
                    <a:p>
                      <a:r>
                        <a:rPr lang="ru-RU" sz="1100" dirty="0" smtClean="0"/>
                        <a:t>55 пм</a:t>
                      </a:r>
                      <a:endParaRPr lang="ru-RU" sz="1100" dirty="0"/>
                    </a:p>
                  </a:txBody>
                  <a:tcPr marL="68580" marR="68580" marT="34290" marB="34290"/>
                </a:tc>
              </a:tr>
              <a:tr h="228600">
                <a:tc>
                  <a:txBody>
                    <a:bodyPr/>
                    <a:lstStyle/>
                    <a:p>
                      <a:r>
                        <a:rPr lang="ru-RU" sz="1100" dirty="0" err="1" smtClean="0"/>
                        <a:t>Коэф</a:t>
                      </a:r>
                      <a:r>
                        <a:rPr lang="ru-RU" sz="1100" dirty="0" smtClean="0"/>
                        <a:t>. уплотнения орбит</a:t>
                      </a:r>
                      <a:endParaRPr lang="ru-RU" sz="1100" dirty="0"/>
                    </a:p>
                  </a:txBody>
                  <a:tcPr marL="68580" marR="68580" marT="34290" marB="34290"/>
                </a:tc>
                <a:tc>
                  <a:txBody>
                    <a:bodyPr/>
                    <a:lstStyle/>
                    <a:p>
                      <a:r>
                        <a:rPr lang="ru-RU" sz="1100" dirty="0" smtClean="0"/>
                        <a:t>1.3*10</a:t>
                      </a:r>
                      <a:r>
                        <a:rPr lang="en-US" sz="1100" dirty="0" smtClean="0"/>
                        <a:t>^-3</a:t>
                      </a:r>
                      <a:endParaRPr lang="ru-RU" sz="1100" dirty="0"/>
                    </a:p>
                  </a:txBody>
                  <a:tcPr marL="68580" marR="68580" marT="34290" marB="34290"/>
                </a:tc>
              </a:tr>
              <a:tr h="228600">
                <a:tc>
                  <a:txBody>
                    <a:bodyPr/>
                    <a:lstStyle/>
                    <a:p>
                      <a:r>
                        <a:rPr lang="en-US" sz="1100" dirty="0" err="1" smtClean="0"/>
                        <a:t>Qx</a:t>
                      </a:r>
                      <a:r>
                        <a:rPr lang="en-US" sz="1100" dirty="0" smtClean="0"/>
                        <a:t>/</a:t>
                      </a:r>
                      <a:r>
                        <a:rPr lang="en-US" sz="1100" dirty="0" err="1" smtClean="0"/>
                        <a:t>Qy</a:t>
                      </a:r>
                      <a:r>
                        <a:rPr lang="en-US" sz="1100" dirty="0" smtClean="0"/>
                        <a:t>,</a:t>
                      </a:r>
                      <a:r>
                        <a:rPr lang="en-US" sz="1100" baseline="0" dirty="0" smtClean="0"/>
                        <a:t> </a:t>
                      </a:r>
                      <a:r>
                        <a:rPr lang="ru-RU" sz="1100" baseline="0" dirty="0" smtClean="0"/>
                        <a:t>одной ячейки</a:t>
                      </a:r>
                      <a:endParaRPr lang="ru-RU" sz="1100" dirty="0"/>
                    </a:p>
                  </a:txBody>
                  <a:tcPr marL="68580" marR="68580" marT="34290" marB="34290"/>
                </a:tc>
                <a:tc>
                  <a:txBody>
                    <a:bodyPr/>
                    <a:lstStyle/>
                    <a:p>
                      <a:r>
                        <a:rPr lang="en-US" sz="1100" dirty="0" smtClean="0"/>
                        <a:t>3.</a:t>
                      </a:r>
                      <a:r>
                        <a:rPr lang="ru-RU" sz="1100" dirty="0" smtClean="0"/>
                        <a:t>27</a:t>
                      </a:r>
                      <a:r>
                        <a:rPr lang="en-US" sz="1100" dirty="0" smtClean="0"/>
                        <a:t>/2.884</a:t>
                      </a:r>
                      <a:endParaRPr lang="ru-RU" sz="1100" dirty="0"/>
                    </a:p>
                  </a:txBody>
                  <a:tcPr marL="68580" marR="68580" marT="34290" marB="34290"/>
                </a:tc>
              </a:tr>
              <a:tr h="388620">
                <a:tc>
                  <a:txBody>
                    <a:bodyPr/>
                    <a:lstStyle/>
                    <a:p>
                      <a:r>
                        <a:rPr lang="ru-RU" sz="1100" dirty="0" smtClean="0"/>
                        <a:t>Пустой</a:t>
                      </a:r>
                      <a:r>
                        <a:rPr lang="ru-RU" sz="1100" baseline="0" dirty="0" smtClean="0"/>
                        <a:t> промежуток в одной ячейке</a:t>
                      </a:r>
                      <a:endParaRPr lang="ru-RU" sz="1100" dirty="0"/>
                    </a:p>
                  </a:txBody>
                  <a:tcPr marL="68580" marR="68580" marT="34290" marB="34290"/>
                </a:tc>
                <a:tc>
                  <a:txBody>
                    <a:bodyPr/>
                    <a:lstStyle/>
                    <a:p>
                      <a:r>
                        <a:rPr lang="ru-RU" sz="1100" dirty="0" smtClean="0"/>
                        <a:t>5 м</a:t>
                      </a:r>
                      <a:endParaRPr lang="ru-RU" sz="1100" dirty="0"/>
                    </a:p>
                  </a:txBody>
                  <a:tcPr marL="68580" marR="68580" marT="34290" marB="34290"/>
                </a:tc>
              </a:tr>
              <a:tr h="228600">
                <a:tc>
                  <a:txBody>
                    <a:bodyPr/>
                    <a:lstStyle/>
                    <a:p>
                      <a:r>
                        <a:rPr lang="ru-RU" sz="1100" dirty="0" smtClean="0"/>
                        <a:t>Декременты (х,</a:t>
                      </a:r>
                      <a:r>
                        <a:rPr lang="ru-RU" sz="1100" baseline="0" dirty="0" smtClean="0"/>
                        <a:t> </a:t>
                      </a:r>
                      <a:r>
                        <a:rPr lang="en-US" sz="1100" baseline="0" dirty="0" smtClean="0"/>
                        <a:t>s</a:t>
                      </a:r>
                      <a:r>
                        <a:rPr lang="ru-RU" sz="1100" dirty="0" smtClean="0"/>
                        <a:t>)</a:t>
                      </a:r>
                      <a:endParaRPr lang="ru-RU" sz="1100" dirty="0"/>
                    </a:p>
                  </a:txBody>
                  <a:tcPr marL="68580" marR="68580" marT="34290" marB="34290"/>
                </a:tc>
                <a:tc>
                  <a:txBody>
                    <a:bodyPr/>
                    <a:lstStyle/>
                    <a:p>
                      <a:r>
                        <a:rPr lang="ru-RU" sz="1100" dirty="0" smtClean="0"/>
                        <a:t>1.53/1.47</a:t>
                      </a:r>
                      <a:endParaRPr lang="ru-RU" sz="1100" dirty="0"/>
                    </a:p>
                  </a:txBody>
                  <a:tcPr marL="68580" marR="68580" marT="34290" marB="34290"/>
                </a:tc>
              </a:tr>
            </a:tbl>
          </a:graphicData>
        </a:graphic>
      </p:graphicFrame>
    </p:spTree>
    <p:extLst>
      <p:ext uri="{BB962C8B-B14F-4D97-AF65-F5344CB8AC3E}">
        <p14:creationId xmlns:p14="http://schemas.microsoft.com/office/powerpoint/2010/main" val="1438220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04735" y="63054"/>
            <a:ext cx="5365091" cy="685800"/>
          </a:xfrm>
        </p:spPr>
        <p:txBody>
          <a:bodyPr>
            <a:normAutofit/>
          </a:bodyPr>
          <a:lstStyle/>
          <a:p>
            <a:r>
              <a:rPr lang="ru-RU" dirty="0" smtClean="0"/>
              <a:t>ВЧ система 180 МГц</a:t>
            </a:r>
            <a:endParaRPr lang="ru-RU" dirty="0"/>
          </a:p>
        </p:txBody>
      </p:sp>
      <p:pic>
        <p:nvPicPr>
          <p:cNvPr id="4"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89111" y="3956856"/>
            <a:ext cx="5823315" cy="2231943"/>
          </a:xfrm>
          <a:prstGeom prst="rect">
            <a:avLst/>
          </a:prstGeom>
        </p:spPr>
      </p:pic>
      <p:sp>
        <p:nvSpPr>
          <p:cNvPr id="6" name="Нижний колонтитул 5"/>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7" name="Номер слайда 6"/>
          <p:cNvSpPr>
            <a:spLocks noGrp="1"/>
          </p:cNvSpPr>
          <p:nvPr>
            <p:ph type="sldNum" sz="quarter" idx="12"/>
          </p:nvPr>
        </p:nvSpPr>
        <p:spPr/>
        <p:txBody>
          <a:bodyPr/>
          <a:lstStyle/>
          <a:p>
            <a:fld id="{B4F3423E-BE94-4D8F-8D15-F213DF845BA4}" type="slidenum">
              <a:rPr lang="ru-RU" smtClean="0"/>
              <a:t>26</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3595596362"/>
              </p:ext>
            </p:extLst>
          </p:nvPr>
        </p:nvGraphicFramePr>
        <p:xfrm>
          <a:off x="3557847" y="748858"/>
          <a:ext cx="5419897" cy="2972352"/>
        </p:xfrm>
        <a:graphic>
          <a:graphicData uri="http://schemas.openxmlformats.org/drawingml/2006/table">
            <a:tbl>
              <a:tblPr firstRow="1" firstCol="1" bandRow="1">
                <a:tableStyleId>{5C22544A-7EE6-4342-B048-85BDC9FD1C3A}</a:tableStyleId>
              </a:tblPr>
              <a:tblGrid>
                <a:gridCol w="2618509"/>
                <a:gridCol w="556953"/>
                <a:gridCol w="1304115"/>
                <a:gridCol w="940320"/>
              </a:tblGrid>
              <a:tr h="200322">
                <a:tc>
                  <a:txBody>
                    <a:bodyPr/>
                    <a:lstStyle/>
                    <a:p>
                      <a:pPr algn="just">
                        <a:lnSpc>
                          <a:spcPct val="107000"/>
                        </a:lnSpc>
                        <a:spcAft>
                          <a:spcPts val="0"/>
                        </a:spcAft>
                      </a:pPr>
                      <a:r>
                        <a:rPr lang="en-US" sz="1200" dirty="0" smtClean="0">
                          <a:effectLst/>
                          <a:latin typeface="+mn-lt"/>
                          <a:ea typeface="+mn-ea"/>
                          <a:cs typeface="+mn-cs"/>
                        </a:rPr>
                        <a:t>Parameter</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 </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Value</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Unit</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Energy</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Е</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3</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GeV</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Project/maximal current</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err="1">
                          <a:effectLst/>
                        </a:rPr>
                        <a:t>I</a:t>
                      </a:r>
                      <a:r>
                        <a:rPr lang="en-US" sz="1200" baseline="-25000" dirty="0" err="1">
                          <a:effectLst/>
                        </a:rPr>
                        <a:t>b</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4</a:t>
                      </a:r>
                      <a:r>
                        <a:rPr lang="en-US" sz="1200" dirty="0">
                          <a:effectLst/>
                        </a:rPr>
                        <a:t>00/</a:t>
                      </a:r>
                      <a:r>
                        <a:rPr lang="ru-RU" sz="1200" dirty="0">
                          <a:effectLst/>
                        </a:rPr>
                        <a:t>4</a:t>
                      </a:r>
                      <a:r>
                        <a:rPr lang="en-US" sz="1200" dirty="0">
                          <a:effectLst/>
                        </a:rPr>
                        <a:t>00</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mA</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latin typeface="+mn-lt"/>
                          <a:ea typeface="+mn-ea"/>
                          <a:cs typeface="+mn-cs"/>
                        </a:rPr>
                        <a:t>Energy</a:t>
                      </a:r>
                      <a:r>
                        <a:rPr lang="en-US" sz="1200" baseline="0" dirty="0" smtClean="0">
                          <a:effectLst/>
                          <a:latin typeface="+mn-lt"/>
                          <a:ea typeface="+mn-ea"/>
                          <a:cs typeface="+mn-cs"/>
                        </a:rPr>
                        <a:t>  losses in the arcs</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a:effectLst/>
                        </a:rPr>
                        <a:t>U</a:t>
                      </a:r>
                      <a:r>
                        <a:rPr lang="en-US" sz="1200" baseline="-25000">
                          <a:effectLst/>
                        </a:rPr>
                        <a:t>dipole</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a:effectLst/>
                        </a:rPr>
                        <a:t>0</a:t>
                      </a:r>
                      <a:r>
                        <a:rPr lang="en-US" sz="1200">
                          <a:effectLst/>
                        </a:rPr>
                        <a:t>.</a:t>
                      </a:r>
                      <a:r>
                        <a:rPr lang="ru-RU" sz="1200">
                          <a:effectLst/>
                        </a:rPr>
                        <a:t>3</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latin typeface="+mn-lt"/>
                          <a:ea typeface="+mn-ea"/>
                          <a:cs typeface="+mn-cs"/>
                        </a:rPr>
                        <a:t>MeV</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Energy losses in the IDs</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a:effectLst/>
                        </a:rPr>
                        <a:t>U</a:t>
                      </a:r>
                      <a:r>
                        <a:rPr lang="en-US" sz="1200" baseline="-25000" dirty="0">
                          <a:effectLst/>
                        </a:rPr>
                        <a:t>ID</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a:effectLst/>
                        </a:rPr>
                        <a:t>0.</a:t>
                      </a:r>
                      <a:r>
                        <a:rPr lang="ru-RU" sz="1200" dirty="0">
                          <a:effectLst/>
                        </a:rPr>
                        <a:t>623</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latin typeface="+mn-lt"/>
                          <a:ea typeface="+mn-ea"/>
                          <a:cs typeface="+mn-cs"/>
                        </a:rPr>
                        <a:t>MeV</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Total</a:t>
                      </a:r>
                      <a:r>
                        <a:rPr lang="en-US" sz="1200" baseline="0" dirty="0" smtClean="0">
                          <a:effectLst/>
                        </a:rPr>
                        <a:t> losses</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err="1">
                          <a:effectLst/>
                        </a:rPr>
                        <a:t>U</a:t>
                      </a:r>
                      <a:r>
                        <a:rPr lang="en-US" sz="1200" baseline="-25000" dirty="0" err="1">
                          <a:effectLst/>
                        </a:rPr>
                        <a:t>max</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a:effectLst/>
                        </a:rPr>
                        <a:t>0.923</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latin typeface="+mn-lt"/>
                          <a:ea typeface="+mn-ea"/>
                          <a:cs typeface="+mn-cs"/>
                        </a:rPr>
                        <a:t>MeV</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31767">
                <a:tc>
                  <a:txBody>
                    <a:bodyPr/>
                    <a:lstStyle/>
                    <a:p>
                      <a:pPr algn="just">
                        <a:lnSpc>
                          <a:spcPct val="107000"/>
                        </a:lnSpc>
                        <a:spcAft>
                          <a:spcPts val="0"/>
                        </a:spcAft>
                      </a:pPr>
                      <a:r>
                        <a:rPr lang="en-US" sz="1200" dirty="0" smtClean="0">
                          <a:effectLst/>
                        </a:rPr>
                        <a:t>Compaction factor</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a:effectLst/>
                          <a:sym typeface="Symbol" panose="05050102010706020507" pitchFamily="18" charset="2"/>
                        </a:rPr>
                        <a:t></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a:effectLst/>
                        </a:rPr>
                        <a:t>4.37</a:t>
                      </a:r>
                      <a:r>
                        <a:rPr lang="en-US" sz="1200">
                          <a:effectLst/>
                        </a:rPr>
                        <a:t>E</a:t>
                      </a:r>
                      <a:r>
                        <a:rPr lang="ru-RU" sz="1200">
                          <a:effectLst/>
                        </a:rPr>
                        <a:t>-4</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a:effectLst/>
                        </a:rPr>
                        <a:t> </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latin typeface="+mn-lt"/>
                          <a:ea typeface="+mn-ea"/>
                          <a:cs typeface="+mn-cs"/>
                        </a:rPr>
                        <a:t>Frequency</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err="1">
                          <a:effectLst/>
                        </a:rPr>
                        <a:t>f</a:t>
                      </a:r>
                      <a:r>
                        <a:rPr lang="en-US" sz="1200" baseline="-25000" dirty="0" err="1">
                          <a:effectLst/>
                        </a:rPr>
                        <a:t>rf</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smtClean="0">
                          <a:effectLst/>
                        </a:rPr>
                        <a:t>180</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MHz</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RF factor</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a:effectLst/>
                        </a:rPr>
                        <a:t>h</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a:effectLst/>
                        </a:rPr>
                        <a:t>55</a:t>
                      </a:r>
                      <a:r>
                        <a:rPr lang="ru-RU" sz="1200">
                          <a:effectLst/>
                        </a:rPr>
                        <a:t>0</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a:effectLst/>
                        </a:rPr>
                        <a:t> </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Project/maximal RF voltage</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err="1">
                          <a:effectLst/>
                        </a:rPr>
                        <a:t>V</a:t>
                      </a:r>
                      <a:r>
                        <a:rPr lang="en-US" sz="1200" baseline="-25000" dirty="0" err="1">
                          <a:effectLst/>
                        </a:rPr>
                        <a:t>rf</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a:effectLst/>
                        </a:rPr>
                        <a:t>2.0/</a:t>
                      </a:r>
                      <a:r>
                        <a:rPr lang="ru-RU" sz="1200" dirty="0">
                          <a:effectLst/>
                        </a:rPr>
                        <a:t>2.</a:t>
                      </a:r>
                      <a:r>
                        <a:rPr lang="en-US" sz="1200" dirty="0">
                          <a:effectLst/>
                        </a:rPr>
                        <a:t>0</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MV</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00322">
                <a:tc>
                  <a:txBody>
                    <a:bodyPr/>
                    <a:lstStyle/>
                    <a:p>
                      <a:pPr algn="just">
                        <a:lnSpc>
                          <a:spcPct val="107000"/>
                        </a:lnSpc>
                        <a:spcAft>
                          <a:spcPts val="0"/>
                        </a:spcAft>
                      </a:pPr>
                      <a:r>
                        <a:rPr lang="en-US" sz="1200" dirty="0" smtClean="0">
                          <a:effectLst/>
                        </a:rPr>
                        <a:t>Synchrotron</a:t>
                      </a:r>
                      <a:r>
                        <a:rPr lang="en-US" sz="1200" baseline="0" dirty="0" smtClean="0">
                          <a:effectLst/>
                        </a:rPr>
                        <a:t> frequency </a:t>
                      </a:r>
                      <a:r>
                        <a:rPr lang="ru-RU" sz="1200" dirty="0" smtClean="0">
                          <a:effectLst/>
                        </a:rPr>
                        <a:t>(</a:t>
                      </a:r>
                      <a:r>
                        <a:rPr lang="en-US" sz="1200" dirty="0" smtClean="0">
                          <a:effectLst/>
                        </a:rPr>
                        <a:t>for</a:t>
                      </a:r>
                      <a:r>
                        <a:rPr lang="en-US" sz="1200" baseline="0" dirty="0" smtClean="0">
                          <a:effectLst/>
                        </a:rPr>
                        <a:t> </a:t>
                      </a:r>
                      <a:r>
                        <a:rPr lang="ru-RU" sz="1200" dirty="0" smtClean="0">
                          <a:effectLst/>
                        </a:rPr>
                        <a:t> </a:t>
                      </a:r>
                      <a:r>
                        <a:rPr lang="en-US" sz="1200" dirty="0" err="1">
                          <a:effectLst/>
                        </a:rPr>
                        <a:t>V</a:t>
                      </a:r>
                      <a:r>
                        <a:rPr lang="en-US" sz="1200" baseline="-25000" dirty="0" err="1">
                          <a:effectLst/>
                        </a:rPr>
                        <a:t>rf</a:t>
                      </a:r>
                      <a:r>
                        <a:rPr lang="ru-RU" sz="1200" baseline="-25000" dirty="0">
                          <a:effectLst/>
                        </a:rPr>
                        <a:t> </a:t>
                      </a:r>
                      <a:r>
                        <a:rPr lang="en-US" sz="1200" baseline="-25000" dirty="0">
                          <a:effectLst/>
                        </a:rPr>
                        <a:t>max</a:t>
                      </a:r>
                      <a:r>
                        <a:rPr lang="ru-RU" sz="1200" dirty="0">
                          <a:effectLst/>
                        </a:rPr>
                        <a:t>)</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a:effectLst/>
                        </a:rPr>
                        <a:t>f</a:t>
                      </a:r>
                      <a:r>
                        <a:rPr lang="en-US" sz="1200" baseline="-25000">
                          <a:effectLst/>
                        </a:rPr>
                        <a:t>S</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a:effectLst/>
                        </a:rPr>
                        <a:t>2.323</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a:effectLst/>
                        </a:rPr>
                        <a:t>кГц</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457624">
                <a:tc>
                  <a:txBody>
                    <a:bodyPr/>
                    <a:lstStyle/>
                    <a:p>
                      <a:pPr algn="just">
                        <a:lnSpc>
                          <a:spcPct val="107000"/>
                        </a:lnSpc>
                        <a:spcAft>
                          <a:spcPts val="0"/>
                        </a:spcAft>
                      </a:pPr>
                      <a:r>
                        <a:rPr lang="en-US" sz="1200" dirty="0" smtClean="0">
                          <a:effectLst/>
                          <a:latin typeface="+mn-lt"/>
                          <a:ea typeface="+mn-ea"/>
                          <a:cs typeface="+mn-cs"/>
                        </a:rPr>
                        <a:t>High</a:t>
                      </a:r>
                      <a:r>
                        <a:rPr lang="en-US" sz="1200" baseline="0" dirty="0" smtClean="0">
                          <a:effectLst/>
                          <a:latin typeface="+mn-lt"/>
                          <a:ea typeface="+mn-ea"/>
                          <a:cs typeface="+mn-cs"/>
                        </a:rPr>
                        <a:t> order mode control</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 </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smtClean="0">
                          <a:effectLst/>
                        </a:rPr>
                        <a:t>Strong suppression of the HOM</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 </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79741">
                <a:tc>
                  <a:txBody>
                    <a:bodyPr/>
                    <a:lstStyle/>
                    <a:p>
                      <a:pPr algn="just">
                        <a:lnSpc>
                          <a:spcPct val="107000"/>
                        </a:lnSpc>
                        <a:spcAft>
                          <a:spcPts val="0"/>
                        </a:spcAft>
                      </a:pPr>
                      <a:r>
                        <a:rPr lang="en-US" sz="1200" dirty="0" smtClean="0">
                          <a:effectLst/>
                        </a:rPr>
                        <a:t>Number of cavities</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en-US" sz="1200" dirty="0" err="1">
                          <a:effectLst/>
                        </a:rPr>
                        <a:t>N</a:t>
                      </a:r>
                      <a:r>
                        <a:rPr lang="en-US" sz="1200" baseline="-25000" dirty="0" err="1">
                          <a:effectLst/>
                        </a:rPr>
                        <a:t>cav</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smtClean="0">
                          <a:effectLst/>
                          <a:latin typeface="+mn-lt"/>
                          <a:ea typeface="+mn-ea"/>
                          <a:cs typeface="+mn-cs"/>
                        </a:rPr>
                        <a:t>4</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07000"/>
                        </a:lnSpc>
                        <a:spcAft>
                          <a:spcPts val="0"/>
                        </a:spcAft>
                      </a:pPr>
                      <a:r>
                        <a:rPr lang="ru-RU" sz="1200" dirty="0">
                          <a:effectLst/>
                        </a:rPr>
                        <a:t> </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bl>
          </a:graphicData>
        </a:graphic>
      </p:graphicFrame>
      <p:sp>
        <p:nvSpPr>
          <p:cNvPr id="5" name="TextBox 4"/>
          <p:cNvSpPr txBox="1"/>
          <p:nvPr/>
        </p:nvSpPr>
        <p:spPr>
          <a:xfrm>
            <a:off x="751940" y="2049453"/>
            <a:ext cx="2459256" cy="1131079"/>
          </a:xfrm>
          <a:prstGeom prst="rect">
            <a:avLst/>
          </a:prstGeom>
          <a:noFill/>
        </p:spPr>
        <p:txBody>
          <a:bodyPr wrap="square" rtlCol="0">
            <a:spAutoFit/>
          </a:bodyPr>
          <a:lstStyle/>
          <a:p>
            <a:r>
              <a:rPr lang="en-US" sz="1350" dirty="0"/>
              <a:t>180 MHz</a:t>
            </a:r>
          </a:p>
          <a:p>
            <a:endParaRPr lang="ru-RU" sz="1350" dirty="0"/>
          </a:p>
          <a:p>
            <a:r>
              <a:rPr lang="en-US" sz="1350" dirty="0"/>
              <a:t>Two pairs of cavities with HOM </a:t>
            </a:r>
          </a:p>
          <a:p>
            <a:r>
              <a:rPr lang="en-US" sz="1350" dirty="0"/>
              <a:t>suppressor load for every pair.</a:t>
            </a:r>
          </a:p>
          <a:p>
            <a:r>
              <a:rPr lang="en-US" sz="1350" dirty="0"/>
              <a:t> </a:t>
            </a:r>
            <a:endParaRPr lang="ru-RU" sz="1350" dirty="0"/>
          </a:p>
        </p:txBody>
      </p:sp>
    </p:spTree>
    <p:extLst>
      <p:ext uri="{BB962C8B-B14F-4D97-AF65-F5344CB8AC3E}">
        <p14:creationId xmlns:p14="http://schemas.microsoft.com/office/powerpoint/2010/main" val="2055894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2175" y="61645"/>
            <a:ext cx="7257651" cy="683528"/>
          </a:xfrm>
        </p:spPr>
        <p:txBody>
          <a:bodyPr>
            <a:normAutofit fontScale="90000"/>
          </a:bodyPr>
          <a:lstStyle/>
          <a:p>
            <a:r>
              <a:rPr lang="ru-RU" dirty="0" err="1" smtClean="0"/>
              <a:t>Бустерный</a:t>
            </a:r>
            <a:r>
              <a:rPr lang="ru-RU" dirty="0" smtClean="0"/>
              <a:t> синхротрон на полную энергию</a:t>
            </a:r>
            <a:r>
              <a:rPr lang="en-US" dirty="0" smtClean="0"/>
              <a:t>	</a:t>
            </a:r>
            <a:endParaRPr lang="ru-RU" dirty="0"/>
          </a:p>
        </p:txBody>
      </p:sp>
      <p:sp>
        <p:nvSpPr>
          <p:cNvPr id="3" name="Объект 2"/>
          <p:cNvSpPr>
            <a:spLocks noGrp="1"/>
          </p:cNvSpPr>
          <p:nvPr>
            <p:ph idx="1"/>
          </p:nvPr>
        </p:nvSpPr>
        <p:spPr>
          <a:xfrm>
            <a:off x="2211826" y="5420145"/>
            <a:ext cx="1653045" cy="880902"/>
          </a:xfrm>
        </p:spPr>
        <p:txBody>
          <a:bodyPr/>
          <a:lstStyle/>
          <a:p>
            <a:pPr marL="0" indent="0">
              <a:buNone/>
            </a:pPr>
            <a:r>
              <a:rPr lang="en-US" dirty="0" smtClean="0"/>
              <a:t>NSLS-II Booster</a:t>
            </a:r>
          </a:p>
        </p:txBody>
      </p:sp>
      <p:sp>
        <p:nvSpPr>
          <p:cNvPr id="7" name="Нижний колонтитул 6"/>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8" name="Номер слайда 7"/>
          <p:cNvSpPr>
            <a:spLocks noGrp="1"/>
          </p:cNvSpPr>
          <p:nvPr>
            <p:ph type="sldNum" sz="quarter" idx="12"/>
          </p:nvPr>
        </p:nvSpPr>
        <p:spPr/>
        <p:txBody>
          <a:bodyPr/>
          <a:lstStyle/>
          <a:p>
            <a:fld id="{B4F3423E-BE94-4D8F-8D15-F213DF845BA4}" type="slidenum">
              <a:rPr lang="ru-RU" smtClean="0"/>
              <a:t>27</a:t>
            </a:fld>
            <a:endParaRPr lang="ru-RU"/>
          </a:p>
        </p:txBody>
      </p:sp>
      <p:pic>
        <p:nvPicPr>
          <p:cNvPr id="4" name="Рисунок 3"/>
          <p:cNvPicPr>
            <a:picLocks noChangeAspect="1"/>
          </p:cNvPicPr>
          <p:nvPr/>
        </p:nvPicPr>
        <p:blipFill>
          <a:blip r:embed="rId2"/>
          <a:stretch>
            <a:fillRect/>
          </a:stretch>
        </p:blipFill>
        <p:spPr>
          <a:xfrm>
            <a:off x="1289814" y="697304"/>
            <a:ext cx="7189167" cy="2242358"/>
          </a:xfrm>
          <a:prstGeom prst="rect">
            <a:avLst/>
          </a:prstGeom>
        </p:spPr>
      </p:pic>
      <p:pic>
        <p:nvPicPr>
          <p:cNvPr id="5" name="Рисунок 4"/>
          <p:cNvPicPr>
            <a:picLocks noChangeAspect="1"/>
          </p:cNvPicPr>
          <p:nvPr/>
        </p:nvPicPr>
        <p:blipFill>
          <a:blip r:embed="rId3"/>
          <a:stretch>
            <a:fillRect/>
          </a:stretch>
        </p:blipFill>
        <p:spPr>
          <a:xfrm>
            <a:off x="3992550" y="3240266"/>
            <a:ext cx="5077275" cy="2603582"/>
          </a:xfrm>
          <a:prstGeom prst="rect">
            <a:avLst/>
          </a:prstGeom>
        </p:spPr>
      </p:pic>
      <p:pic>
        <p:nvPicPr>
          <p:cNvPr id="6" name="Рисунок 5"/>
          <p:cNvPicPr>
            <a:picLocks noChangeAspect="1"/>
          </p:cNvPicPr>
          <p:nvPr/>
        </p:nvPicPr>
        <p:blipFill>
          <a:blip r:embed="rId4"/>
          <a:stretch>
            <a:fillRect/>
          </a:stretch>
        </p:blipFill>
        <p:spPr>
          <a:xfrm>
            <a:off x="64801" y="3240265"/>
            <a:ext cx="3943061" cy="1879277"/>
          </a:xfrm>
          <a:prstGeom prst="rect">
            <a:avLst/>
          </a:prstGeom>
        </p:spPr>
      </p:pic>
    </p:spTree>
    <p:extLst>
      <p:ext uri="{BB962C8B-B14F-4D97-AF65-F5344CB8AC3E}">
        <p14:creationId xmlns:p14="http://schemas.microsoft.com/office/powerpoint/2010/main" val="3461448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73448" y="87026"/>
            <a:ext cx="5915025" cy="646212"/>
          </a:xfrm>
        </p:spPr>
        <p:txBody>
          <a:bodyPr>
            <a:normAutofit/>
          </a:bodyPr>
          <a:lstStyle/>
          <a:p>
            <a:r>
              <a:rPr lang="ru-RU" sz="3000" dirty="0" smtClean="0"/>
              <a:t>Устройства генерации излучения</a:t>
            </a:r>
            <a:endParaRPr lang="ru-RU" sz="30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1131372706"/>
              </p:ext>
            </p:extLst>
          </p:nvPr>
        </p:nvGraphicFramePr>
        <p:xfrm>
          <a:off x="274501" y="1243645"/>
          <a:ext cx="4872034" cy="3261615"/>
        </p:xfrm>
        <a:graphic>
          <a:graphicData uri="http://schemas.openxmlformats.org/drawingml/2006/table">
            <a:tbl>
              <a:tblPr firstRow="1" bandRow="1">
                <a:tableStyleId>{5C22544A-7EE6-4342-B048-85BDC9FD1C3A}</a:tableStyleId>
              </a:tblPr>
              <a:tblGrid>
                <a:gridCol w="1305115"/>
                <a:gridCol w="475233"/>
                <a:gridCol w="695116"/>
                <a:gridCol w="780233"/>
                <a:gridCol w="1616337"/>
              </a:tblGrid>
              <a:tr h="464226">
                <a:tc>
                  <a:txBody>
                    <a:bodyPr/>
                    <a:lstStyle/>
                    <a:p>
                      <a:r>
                        <a:rPr lang="en-US" sz="1000" dirty="0" smtClean="0"/>
                        <a:t>Type</a:t>
                      </a:r>
                      <a:endParaRPr lang="ru-RU"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Field.</a:t>
                      </a:r>
                      <a:r>
                        <a:rPr lang="en-US" sz="1000" baseline="0" dirty="0" smtClean="0"/>
                        <a:t> T</a:t>
                      </a:r>
                      <a:endParaRPr lang="ru-RU" sz="1000" dirty="0" smtClean="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Period.</a:t>
                      </a:r>
                      <a:r>
                        <a:rPr lang="en-US" sz="1000" baseline="0" dirty="0" smtClean="0"/>
                        <a:t> mm</a:t>
                      </a:r>
                      <a:endParaRPr lang="ru-RU" sz="1000" dirty="0" smtClean="0"/>
                    </a:p>
                    <a:p>
                      <a:endParaRPr lang="ru-RU" sz="1000" dirty="0"/>
                    </a:p>
                  </a:txBody>
                  <a:tcPr marL="68580" marR="68580" marT="34290" marB="34290"/>
                </a:tc>
                <a:tc>
                  <a:txBody>
                    <a:bodyPr/>
                    <a:lstStyle/>
                    <a:p>
                      <a:r>
                        <a:rPr lang="en-US" sz="1000" dirty="0" smtClean="0"/>
                        <a:t>Number of the periods</a:t>
                      </a:r>
                      <a:endParaRPr lang="ru-RU" sz="1000" dirty="0"/>
                    </a:p>
                  </a:txBody>
                  <a:tcPr marL="68580" marR="68580" marT="34290" marB="34290"/>
                </a:tc>
                <a:tc>
                  <a:txBody>
                    <a:bodyPr/>
                    <a:lstStyle/>
                    <a:p>
                      <a:r>
                        <a:rPr lang="en-US" sz="1000" dirty="0" smtClean="0"/>
                        <a:t>Features</a:t>
                      </a:r>
                      <a:endParaRPr lang="ru-RU" sz="1000" dirty="0"/>
                    </a:p>
                  </a:txBody>
                  <a:tcPr marL="68580" marR="68580" marT="34290" marB="34290"/>
                </a:tc>
              </a:tr>
              <a:tr h="333290">
                <a:tc>
                  <a:txBody>
                    <a:bodyPr/>
                    <a:lstStyle/>
                    <a:p>
                      <a:r>
                        <a:rPr lang="en-US" sz="1000" dirty="0" smtClean="0"/>
                        <a:t>Long period</a:t>
                      </a:r>
                      <a:r>
                        <a:rPr lang="en-US" sz="1000" baseline="0" dirty="0" smtClean="0"/>
                        <a:t> wigglers</a:t>
                      </a:r>
                      <a:endParaRPr lang="ru-RU" sz="1000" dirty="0"/>
                    </a:p>
                  </a:txBody>
                  <a:tcPr marL="68580" marR="68580" marT="34290" marB="34290"/>
                </a:tc>
                <a:tc>
                  <a:txBody>
                    <a:bodyPr/>
                    <a:lstStyle/>
                    <a:p>
                      <a:r>
                        <a:rPr lang="ru-RU" sz="1000" dirty="0" smtClean="0"/>
                        <a:t>7.5 – </a:t>
                      </a:r>
                    </a:p>
                    <a:p>
                      <a:r>
                        <a:rPr lang="ru-RU" sz="1000" dirty="0" smtClean="0"/>
                        <a:t>7.0</a:t>
                      </a:r>
                      <a:endParaRPr lang="ru-RU" sz="1000" dirty="0"/>
                    </a:p>
                  </a:txBody>
                  <a:tcPr marL="68580" marR="68580" marT="34290" marB="34290"/>
                </a:tc>
                <a:tc>
                  <a:txBody>
                    <a:bodyPr/>
                    <a:lstStyle/>
                    <a:p>
                      <a:r>
                        <a:rPr lang="ru-RU" sz="1000" dirty="0" smtClean="0"/>
                        <a:t>200 – </a:t>
                      </a:r>
                    </a:p>
                    <a:p>
                      <a:r>
                        <a:rPr lang="ru-RU" sz="1000" dirty="0" smtClean="0"/>
                        <a:t>140</a:t>
                      </a:r>
                      <a:endParaRPr lang="ru-RU" sz="1000" dirty="0"/>
                    </a:p>
                  </a:txBody>
                  <a:tcPr marL="68580" marR="68580" marT="34290" marB="34290"/>
                </a:tc>
                <a:tc>
                  <a:txBody>
                    <a:bodyPr/>
                    <a:lstStyle/>
                    <a:p>
                      <a:r>
                        <a:rPr lang="ru-RU" sz="1000" dirty="0" smtClean="0"/>
                        <a:t>15 – </a:t>
                      </a:r>
                    </a:p>
                    <a:p>
                      <a:r>
                        <a:rPr lang="ru-RU" sz="1000" dirty="0" smtClean="0"/>
                        <a:t>20</a:t>
                      </a:r>
                      <a:endParaRPr lang="ru-RU" sz="1000" dirty="0"/>
                    </a:p>
                  </a:txBody>
                  <a:tcPr marL="68580" marR="68580" marT="34290" marB="34290"/>
                </a:tc>
                <a:tc>
                  <a:txBody>
                    <a:bodyPr/>
                    <a:lstStyle/>
                    <a:p>
                      <a:r>
                        <a:rPr lang="en-US" sz="1000" dirty="0" smtClean="0"/>
                        <a:t>Continuous spectra</a:t>
                      </a:r>
                      <a:endParaRPr lang="ru-RU" sz="1000" dirty="0"/>
                    </a:p>
                  </a:txBody>
                  <a:tcPr marL="68580" marR="68580" marT="34290" marB="34290"/>
                </a:tc>
              </a:tr>
              <a:tr h="333290">
                <a:tc>
                  <a:txBody>
                    <a:bodyPr/>
                    <a:lstStyle/>
                    <a:p>
                      <a:r>
                        <a:rPr lang="en-US" sz="1000" dirty="0" smtClean="0"/>
                        <a:t>Middle period wigglers</a:t>
                      </a:r>
                      <a:endParaRPr lang="ru-RU" sz="1000" dirty="0" smtClean="0"/>
                    </a:p>
                  </a:txBody>
                  <a:tcPr marL="68580" marR="68580" marT="34290" marB="34290"/>
                </a:tc>
                <a:tc>
                  <a:txBody>
                    <a:bodyPr/>
                    <a:lstStyle/>
                    <a:p>
                      <a:r>
                        <a:rPr lang="ru-RU" sz="1000" dirty="0" smtClean="0"/>
                        <a:t>4.2 – </a:t>
                      </a:r>
                    </a:p>
                    <a:p>
                      <a:r>
                        <a:rPr lang="ru-RU" sz="1000" dirty="0" smtClean="0"/>
                        <a:t>3.5</a:t>
                      </a:r>
                      <a:endParaRPr lang="ru-RU" sz="1000" dirty="0"/>
                    </a:p>
                  </a:txBody>
                  <a:tcPr marL="68580" marR="68580" marT="34290" marB="34290"/>
                </a:tc>
                <a:tc>
                  <a:txBody>
                    <a:bodyPr/>
                    <a:lstStyle/>
                    <a:p>
                      <a:r>
                        <a:rPr lang="ru-RU" sz="1000" dirty="0" smtClean="0"/>
                        <a:t>60 – </a:t>
                      </a:r>
                    </a:p>
                    <a:p>
                      <a:r>
                        <a:rPr lang="ru-RU" sz="1000" dirty="0" smtClean="0"/>
                        <a:t>48</a:t>
                      </a:r>
                      <a:endParaRPr lang="ru-RU" sz="1000" dirty="0"/>
                    </a:p>
                  </a:txBody>
                  <a:tcPr marL="68580" marR="68580" marT="34290" marB="34290"/>
                </a:tc>
                <a:tc>
                  <a:txBody>
                    <a:bodyPr/>
                    <a:lstStyle/>
                    <a:p>
                      <a:r>
                        <a:rPr lang="ru-RU" sz="1000" dirty="0" smtClean="0"/>
                        <a:t>50 – </a:t>
                      </a:r>
                    </a:p>
                    <a:p>
                      <a:r>
                        <a:rPr lang="ru-RU" sz="1000" dirty="0" smtClean="0"/>
                        <a:t>60 </a:t>
                      </a:r>
                    </a:p>
                  </a:txBody>
                  <a:tcPr marL="68580" marR="68580" marT="34290" marB="34290"/>
                </a:tc>
                <a:tc>
                  <a:txBody>
                    <a:bodyPr/>
                    <a:lstStyle/>
                    <a:p>
                      <a:r>
                        <a:rPr lang="en-US" sz="1000" dirty="0" smtClean="0"/>
                        <a:t>Continuous spectra</a:t>
                      </a:r>
                      <a:endParaRPr lang="ru-RU" sz="1000" dirty="0" smtClean="0"/>
                    </a:p>
                    <a:p>
                      <a:endParaRPr lang="ru-RU" sz="1000" dirty="0"/>
                    </a:p>
                  </a:txBody>
                  <a:tcPr marL="68580" marR="68580" marT="34290" marB="34290"/>
                </a:tc>
              </a:tr>
              <a:tr h="333290">
                <a:tc>
                  <a:txBody>
                    <a:bodyPr/>
                    <a:lstStyle/>
                    <a:p>
                      <a:r>
                        <a:rPr lang="en-US" sz="1000" dirty="0" smtClean="0"/>
                        <a:t>Short period wigglers</a:t>
                      </a:r>
                      <a:endParaRPr lang="ru-RU" sz="1000" dirty="0" smtClean="0"/>
                    </a:p>
                  </a:txBody>
                  <a:tcPr marL="68580" marR="68580" marT="34290" marB="34290"/>
                </a:tc>
                <a:tc>
                  <a:txBody>
                    <a:bodyPr/>
                    <a:lstStyle/>
                    <a:p>
                      <a:r>
                        <a:rPr lang="ru-RU" sz="1000" dirty="0" smtClean="0"/>
                        <a:t>2.2 – </a:t>
                      </a:r>
                    </a:p>
                    <a:p>
                      <a:r>
                        <a:rPr lang="ru-RU" sz="1000" dirty="0" smtClean="0"/>
                        <a:t>2.0</a:t>
                      </a:r>
                      <a:endParaRPr lang="ru-RU" sz="1000" dirty="0"/>
                    </a:p>
                  </a:txBody>
                  <a:tcPr marL="68580" marR="68580" marT="34290" marB="34290"/>
                </a:tc>
                <a:tc>
                  <a:txBody>
                    <a:bodyPr/>
                    <a:lstStyle/>
                    <a:p>
                      <a:r>
                        <a:rPr lang="ru-RU" sz="1000" dirty="0" smtClean="0"/>
                        <a:t>34 – </a:t>
                      </a:r>
                    </a:p>
                    <a:p>
                      <a:r>
                        <a:rPr lang="ru-RU" sz="1000" dirty="0" smtClean="0"/>
                        <a:t>30</a:t>
                      </a:r>
                      <a:endParaRPr lang="ru-RU" sz="1000" dirty="0"/>
                    </a:p>
                  </a:txBody>
                  <a:tcPr marL="68580" marR="68580" marT="34290" marB="34290"/>
                </a:tc>
                <a:tc>
                  <a:txBody>
                    <a:bodyPr/>
                    <a:lstStyle/>
                    <a:p>
                      <a:r>
                        <a:rPr lang="ru-RU" sz="1000" dirty="0" smtClean="0"/>
                        <a:t>80 –</a:t>
                      </a:r>
                    </a:p>
                    <a:p>
                      <a:r>
                        <a:rPr lang="ru-RU" sz="1000" dirty="0" smtClean="0"/>
                        <a:t>100</a:t>
                      </a:r>
                      <a:endParaRPr lang="ru-RU" sz="1000" dirty="0"/>
                    </a:p>
                  </a:txBody>
                  <a:tcPr marL="68580" marR="68580" marT="34290" marB="34290"/>
                </a:tc>
                <a:tc>
                  <a:txBody>
                    <a:bodyPr/>
                    <a:lstStyle/>
                    <a:p>
                      <a:r>
                        <a:rPr lang="en-US" sz="1000" dirty="0" smtClean="0"/>
                        <a:t>Continuous spectra</a:t>
                      </a:r>
                      <a:endParaRPr lang="ru-RU" sz="1000" dirty="0" smtClean="0"/>
                    </a:p>
                    <a:p>
                      <a:endParaRPr lang="ru-RU" sz="1000" dirty="0"/>
                    </a:p>
                  </a:txBody>
                  <a:tcPr marL="68580" marR="68580" marT="34290" marB="34290"/>
                </a:tc>
              </a:tr>
              <a:tr h="333290">
                <a:tc>
                  <a:txBody>
                    <a:bodyPr/>
                    <a:lstStyle/>
                    <a:p>
                      <a:r>
                        <a:rPr lang="en-US" sz="1000" dirty="0" smtClean="0"/>
                        <a:t>Superconducting undulators</a:t>
                      </a:r>
                      <a:endParaRPr lang="ru-RU" sz="1000" dirty="0"/>
                    </a:p>
                  </a:txBody>
                  <a:tcPr marL="68580" marR="68580" marT="34290" marB="34290"/>
                </a:tc>
                <a:tc>
                  <a:txBody>
                    <a:bodyPr/>
                    <a:lstStyle/>
                    <a:p>
                      <a:r>
                        <a:rPr lang="ru-RU" sz="1000" dirty="0" smtClean="0"/>
                        <a:t>1.2</a:t>
                      </a:r>
                      <a:endParaRPr lang="ru-RU" sz="1000" dirty="0"/>
                    </a:p>
                  </a:txBody>
                  <a:tcPr marL="68580" marR="68580" marT="34290" marB="34290"/>
                </a:tc>
                <a:tc>
                  <a:txBody>
                    <a:bodyPr/>
                    <a:lstStyle/>
                    <a:p>
                      <a:r>
                        <a:rPr lang="ru-RU" sz="1000" dirty="0" smtClean="0"/>
                        <a:t>15.6</a:t>
                      </a:r>
                      <a:endParaRPr lang="ru-RU" sz="1000" dirty="0"/>
                    </a:p>
                  </a:txBody>
                  <a:tcPr marL="68580" marR="68580" marT="34290" marB="34290"/>
                </a:tc>
                <a:tc>
                  <a:txBody>
                    <a:bodyPr/>
                    <a:lstStyle/>
                    <a:p>
                      <a:r>
                        <a:rPr lang="ru-RU" sz="1000" dirty="0" smtClean="0"/>
                        <a:t>200</a:t>
                      </a:r>
                      <a:endParaRPr lang="ru-RU"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Discrete spectra</a:t>
                      </a:r>
                      <a:endParaRPr lang="ru-RU" sz="1000" dirty="0" smtClean="0"/>
                    </a:p>
                    <a:p>
                      <a:endParaRPr lang="ru-RU" sz="1000" dirty="0"/>
                    </a:p>
                  </a:txBody>
                  <a:tcPr marL="68580" marR="68580" marT="34290" marB="34290"/>
                </a:tc>
              </a:tr>
              <a:tr h="333290">
                <a:tc>
                  <a:txBody>
                    <a:bodyPr/>
                    <a:lstStyle/>
                    <a:p>
                      <a:r>
                        <a:rPr lang="en-US" sz="1000" dirty="0" smtClean="0"/>
                        <a:t>Permanent magnet undulators</a:t>
                      </a:r>
                      <a:endParaRPr lang="ru-RU" sz="1000" dirty="0"/>
                    </a:p>
                  </a:txBody>
                  <a:tcPr marL="68580" marR="68580" marT="34290" marB="34290"/>
                </a:tc>
                <a:tc>
                  <a:txBody>
                    <a:bodyPr/>
                    <a:lstStyle/>
                    <a:p>
                      <a:r>
                        <a:rPr lang="ru-RU" sz="1000" dirty="0" smtClean="0"/>
                        <a:t>1</a:t>
                      </a:r>
                      <a:endParaRPr lang="ru-RU" sz="1000" dirty="0"/>
                    </a:p>
                  </a:txBody>
                  <a:tcPr marL="68580" marR="68580" marT="34290" marB="34290"/>
                </a:tc>
                <a:tc>
                  <a:txBody>
                    <a:bodyPr/>
                    <a:lstStyle/>
                    <a:p>
                      <a:r>
                        <a:rPr lang="ru-RU" sz="1000" dirty="0" smtClean="0"/>
                        <a:t>30</a:t>
                      </a:r>
                      <a:endParaRPr lang="ru-RU" sz="1000" dirty="0"/>
                    </a:p>
                  </a:txBody>
                  <a:tcPr marL="68580" marR="68580" marT="34290" marB="34290"/>
                </a:tc>
                <a:tc>
                  <a:txBody>
                    <a:bodyPr/>
                    <a:lstStyle/>
                    <a:p>
                      <a:r>
                        <a:rPr lang="ru-RU" sz="1000" dirty="0" smtClean="0"/>
                        <a:t>100</a:t>
                      </a:r>
                      <a:endParaRPr lang="ru-RU" sz="1000" dirty="0"/>
                    </a:p>
                  </a:txBody>
                  <a:tcPr marL="68580" marR="68580" marT="34290" marB="34290"/>
                </a:tc>
                <a:tc>
                  <a:txBody>
                    <a:bodyPr/>
                    <a:lstStyle/>
                    <a:p>
                      <a:r>
                        <a:rPr lang="en-US" sz="1000" dirty="0" smtClean="0"/>
                        <a:t>Mechanical control of the spectra</a:t>
                      </a:r>
                      <a:endParaRPr lang="ru-RU" sz="1000" dirty="0"/>
                    </a:p>
                  </a:txBody>
                  <a:tcPr marL="68580" marR="68580" marT="34290" marB="34290"/>
                </a:tc>
              </a:tr>
              <a:tr h="289645">
                <a:tc>
                  <a:txBody>
                    <a:bodyPr/>
                    <a:lstStyle/>
                    <a:p>
                      <a:r>
                        <a:rPr lang="en-US" sz="1000" dirty="0" err="1" smtClean="0"/>
                        <a:t>Invacuum</a:t>
                      </a:r>
                      <a:r>
                        <a:rPr lang="en-US" sz="1000" baseline="0" dirty="0" smtClean="0"/>
                        <a:t> undulators</a:t>
                      </a:r>
                      <a:endParaRPr lang="ru-RU" sz="1000" dirty="0"/>
                    </a:p>
                  </a:txBody>
                  <a:tcPr marL="68580" marR="68580" marT="34290" marB="34290"/>
                </a:tc>
                <a:tc>
                  <a:txBody>
                    <a:bodyPr/>
                    <a:lstStyle/>
                    <a:p>
                      <a:r>
                        <a:rPr lang="ru-RU" sz="1000" dirty="0" smtClean="0"/>
                        <a:t>1.5</a:t>
                      </a:r>
                      <a:endParaRPr lang="ru-RU" sz="1000" dirty="0"/>
                    </a:p>
                  </a:txBody>
                  <a:tcPr marL="68580" marR="68580" marT="34290" marB="34290"/>
                </a:tc>
                <a:tc>
                  <a:txBody>
                    <a:bodyPr/>
                    <a:lstStyle/>
                    <a:p>
                      <a:r>
                        <a:rPr lang="ru-RU" sz="1000" dirty="0" smtClean="0"/>
                        <a:t>20</a:t>
                      </a:r>
                      <a:endParaRPr lang="ru-RU" sz="1000" dirty="0"/>
                    </a:p>
                  </a:txBody>
                  <a:tcPr marL="68580" marR="68580" marT="34290" marB="34290"/>
                </a:tc>
                <a:tc>
                  <a:txBody>
                    <a:bodyPr/>
                    <a:lstStyle/>
                    <a:p>
                      <a:r>
                        <a:rPr lang="ru-RU" sz="1000" dirty="0" smtClean="0"/>
                        <a:t>150</a:t>
                      </a:r>
                      <a:endParaRPr lang="ru-RU" sz="1000" dirty="0"/>
                    </a:p>
                  </a:txBody>
                  <a:tcPr marL="68580" marR="68580" marT="34290" marB="34290"/>
                </a:tc>
                <a:tc>
                  <a:txBody>
                    <a:bodyPr/>
                    <a:lstStyle/>
                    <a:p>
                      <a:r>
                        <a:rPr lang="en-US" sz="1000" dirty="0" smtClean="0"/>
                        <a:t>Small magnetic gap</a:t>
                      </a:r>
                      <a:endParaRPr lang="ru-RU" sz="1000" dirty="0"/>
                    </a:p>
                  </a:txBody>
                  <a:tcPr marL="68580" marR="68580" marT="34290" marB="34290"/>
                </a:tc>
              </a:tr>
              <a:tr h="289645">
                <a:tc>
                  <a:txBody>
                    <a:bodyPr/>
                    <a:lstStyle/>
                    <a:p>
                      <a:r>
                        <a:rPr lang="en-US" sz="1000" dirty="0" smtClean="0"/>
                        <a:t>Apple-II</a:t>
                      </a:r>
                      <a:r>
                        <a:rPr lang="en-US" sz="1000" baseline="0" dirty="0" smtClean="0"/>
                        <a:t> undulators</a:t>
                      </a:r>
                      <a:endParaRPr lang="ru-RU" sz="1000" dirty="0"/>
                    </a:p>
                  </a:txBody>
                  <a:tcPr marL="68580" marR="68580" marT="34290" marB="34290"/>
                </a:tc>
                <a:tc>
                  <a:txBody>
                    <a:bodyPr/>
                    <a:lstStyle/>
                    <a:p>
                      <a:r>
                        <a:rPr lang="ru-RU" sz="1000" dirty="0" smtClean="0"/>
                        <a:t>0.8</a:t>
                      </a:r>
                      <a:endParaRPr lang="ru-RU" sz="1000" dirty="0"/>
                    </a:p>
                  </a:txBody>
                  <a:tcPr marL="68580" marR="68580" marT="34290" marB="34290"/>
                </a:tc>
                <a:tc>
                  <a:txBody>
                    <a:bodyPr/>
                    <a:lstStyle/>
                    <a:p>
                      <a:r>
                        <a:rPr lang="ru-RU" sz="1000" dirty="0" smtClean="0"/>
                        <a:t>30</a:t>
                      </a:r>
                      <a:endParaRPr lang="ru-RU" sz="1000" dirty="0"/>
                    </a:p>
                  </a:txBody>
                  <a:tcPr marL="68580" marR="68580" marT="34290" marB="34290"/>
                </a:tc>
                <a:tc>
                  <a:txBody>
                    <a:bodyPr/>
                    <a:lstStyle/>
                    <a:p>
                      <a:r>
                        <a:rPr lang="ru-RU" sz="1000" dirty="0" smtClean="0"/>
                        <a:t>100</a:t>
                      </a:r>
                      <a:endParaRPr lang="ru-RU" sz="1000" dirty="0"/>
                    </a:p>
                  </a:txBody>
                  <a:tcPr marL="68580" marR="68580" marT="34290" marB="34290"/>
                </a:tc>
                <a:tc>
                  <a:txBody>
                    <a:bodyPr/>
                    <a:lstStyle/>
                    <a:p>
                      <a:r>
                        <a:rPr lang="en-US" sz="1000" dirty="0" smtClean="0"/>
                        <a:t>Switchable polarization</a:t>
                      </a:r>
                      <a:endParaRPr lang="ru-RU" sz="1000" dirty="0"/>
                    </a:p>
                  </a:txBody>
                  <a:tcPr marL="68580" marR="68580" marT="34290" marB="34290"/>
                </a:tc>
              </a:tr>
              <a:tr h="289645">
                <a:tc>
                  <a:txBody>
                    <a:bodyPr/>
                    <a:lstStyle/>
                    <a:p>
                      <a:endParaRPr lang="ru-RU" sz="1000" dirty="0"/>
                    </a:p>
                  </a:txBody>
                  <a:tcPr marL="68580" marR="68580" marT="34290" marB="34290"/>
                </a:tc>
                <a:tc>
                  <a:txBody>
                    <a:bodyPr/>
                    <a:lstStyle/>
                    <a:p>
                      <a:endParaRPr lang="ru-RU" sz="1000" dirty="0"/>
                    </a:p>
                  </a:txBody>
                  <a:tcPr marL="68580" marR="68580" marT="34290" marB="34290"/>
                </a:tc>
                <a:tc>
                  <a:txBody>
                    <a:bodyPr/>
                    <a:lstStyle/>
                    <a:p>
                      <a:endParaRPr lang="ru-RU" sz="1000" dirty="0"/>
                    </a:p>
                  </a:txBody>
                  <a:tcPr marL="68580" marR="68580" marT="34290" marB="34290"/>
                </a:tc>
                <a:tc>
                  <a:txBody>
                    <a:bodyPr/>
                    <a:lstStyle/>
                    <a:p>
                      <a:endParaRPr lang="ru-RU" sz="1000" dirty="0"/>
                    </a:p>
                  </a:txBody>
                  <a:tcPr marL="68580" marR="68580" marT="34290" marB="34290"/>
                </a:tc>
                <a:tc>
                  <a:txBody>
                    <a:bodyPr/>
                    <a:lstStyle/>
                    <a:p>
                      <a:endParaRPr lang="ru-RU" sz="1000" dirty="0"/>
                    </a:p>
                  </a:txBody>
                  <a:tcPr marL="68580" marR="68580" marT="34290" marB="34290"/>
                </a:tc>
              </a:tr>
            </a:tbl>
          </a:graphicData>
        </a:graphic>
      </p:graphicFrame>
      <p:sp>
        <p:nvSpPr>
          <p:cNvPr id="3" name="Нижний колонтитул 2"/>
          <p:cNvSpPr>
            <a:spLocks noGrp="1"/>
          </p:cNvSpPr>
          <p:nvPr>
            <p:ph type="ftr" sz="quarter" idx="11"/>
          </p:nvPr>
        </p:nvSpPr>
        <p:spPr>
          <a:xfrm>
            <a:off x="2167116" y="6474953"/>
            <a:ext cx="4694812" cy="365125"/>
          </a:xfrm>
        </p:spPr>
        <p:txBody>
          <a:bodyPr/>
          <a:lstStyle/>
          <a:p>
            <a:r>
              <a:rPr lang="ru-RU" smtClean="0"/>
              <a:t>Межинститутский семинар, ИАиЭ СО РАН, 1.2.2019</a:t>
            </a:r>
            <a:endParaRPr lang="ru-RU" dirty="0"/>
          </a:p>
        </p:txBody>
      </p:sp>
      <p:sp>
        <p:nvSpPr>
          <p:cNvPr id="9" name="Номер слайда 8"/>
          <p:cNvSpPr>
            <a:spLocks noGrp="1"/>
          </p:cNvSpPr>
          <p:nvPr>
            <p:ph type="sldNum" sz="quarter" idx="12"/>
          </p:nvPr>
        </p:nvSpPr>
        <p:spPr/>
        <p:txBody>
          <a:bodyPr/>
          <a:lstStyle/>
          <a:p>
            <a:fld id="{B4F3423E-BE94-4D8F-8D15-F213DF845BA4}" type="slidenum">
              <a:rPr lang="ru-RU" smtClean="0"/>
              <a:t>28</a:t>
            </a:fld>
            <a:endParaRPr lang="ru-RU"/>
          </a:p>
        </p:txBody>
      </p:sp>
      <p:pic>
        <p:nvPicPr>
          <p:cNvPr id="4" name="Рисунок 3"/>
          <p:cNvPicPr/>
          <p:nvPr/>
        </p:nvPicPr>
        <p:blipFill rotWithShape="1">
          <a:blip r:embed="rId2"/>
          <a:srcRect l="-797" t="-546" r="10195" b="546"/>
          <a:stretch/>
        </p:blipFill>
        <p:spPr>
          <a:xfrm>
            <a:off x="5690638" y="472446"/>
            <a:ext cx="3148143" cy="4688079"/>
          </a:xfrm>
          <a:prstGeom prst="rect">
            <a:avLst/>
          </a:prstGeom>
        </p:spPr>
      </p:pic>
      <p:pic>
        <p:nvPicPr>
          <p:cNvPr id="6" name="Picture 4" descr="D:\Мои документы\Projects\ANKA\ANKA-CLIC\Technical report CLIC\IMG51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71" y="4307027"/>
            <a:ext cx="2198590" cy="1648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1971" y="6028931"/>
            <a:ext cx="2198590" cy="369332"/>
          </a:xfrm>
          <a:prstGeom prst="rect">
            <a:avLst/>
          </a:prstGeom>
          <a:noFill/>
        </p:spPr>
        <p:txBody>
          <a:bodyPr wrap="square" rtlCol="0">
            <a:spAutoFit/>
          </a:bodyPr>
          <a:lstStyle/>
          <a:p>
            <a:r>
              <a:rPr lang="en-US" sz="900" dirty="0"/>
              <a:t>Superconducting </a:t>
            </a:r>
            <a:r>
              <a:rPr lang="ru-RU" sz="900" dirty="0"/>
              <a:t> 72-</a:t>
            </a:r>
            <a:r>
              <a:rPr lang="en-US" sz="900" dirty="0" err="1"/>
              <a:t>poes</a:t>
            </a:r>
            <a:r>
              <a:rPr lang="en-US" sz="900" dirty="0"/>
              <a:t> wiggler </a:t>
            </a:r>
            <a:r>
              <a:rPr lang="ru-RU" sz="900" dirty="0"/>
              <a:t>3Т </a:t>
            </a:r>
            <a:r>
              <a:rPr lang="en-US" sz="900" dirty="0"/>
              <a:t>for</a:t>
            </a:r>
            <a:r>
              <a:rPr lang="ru-RU" sz="900" dirty="0"/>
              <a:t> </a:t>
            </a:r>
            <a:r>
              <a:rPr lang="en-US" sz="900" dirty="0"/>
              <a:t>ANKA (</a:t>
            </a:r>
            <a:r>
              <a:rPr lang="en-US" sz="900" dirty="0" err="1"/>
              <a:t>Kalsruhe</a:t>
            </a:r>
            <a:r>
              <a:rPr lang="en-US" sz="900" dirty="0"/>
              <a:t>)</a:t>
            </a:r>
            <a:endParaRPr lang="ru-RU" sz="900" dirty="0"/>
          </a:p>
        </p:txBody>
      </p:sp>
      <p:pic>
        <p:nvPicPr>
          <p:cNvPr id="8" name="Picture 10" descr="IMG_8976"/>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r="6285" b="14417"/>
          <a:stretch>
            <a:fillRect/>
          </a:stretch>
        </p:blipFill>
        <p:spPr bwMode="auto">
          <a:xfrm>
            <a:off x="2738645" y="4315606"/>
            <a:ext cx="2706609" cy="164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29574" y="6036899"/>
            <a:ext cx="1919237" cy="230832"/>
          </a:xfrm>
          <a:prstGeom prst="rect">
            <a:avLst/>
          </a:prstGeom>
          <a:noFill/>
        </p:spPr>
        <p:txBody>
          <a:bodyPr wrap="square" rtlCol="0">
            <a:spAutoFit/>
          </a:bodyPr>
          <a:lstStyle/>
          <a:p>
            <a:r>
              <a:rPr lang="en-US" sz="900" dirty="0"/>
              <a:t>Prototype undulator for </a:t>
            </a:r>
            <a:r>
              <a:rPr lang="ru-RU" sz="900" dirty="0"/>
              <a:t> </a:t>
            </a:r>
            <a:r>
              <a:rPr lang="en-US" sz="900" dirty="0"/>
              <a:t>XFEL. 2014</a:t>
            </a:r>
            <a:endParaRPr lang="ru-RU" sz="900" dirty="0"/>
          </a:p>
        </p:txBody>
      </p:sp>
      <p:grpSp>
        <p:nvGrpSpPr>
          <p:cNvPr id="11" name="Группа 10"/>
          <p:cNvGrpSpPr/>
          <p:nvPr/>
        </p:nvGrpSpPr>
        <p:grpSpPr>
          <a:xfrm>
            <a:off x="6137408" y="5023534"/>
            <a:ext cx="2647767" cy="1583474"/>
            <a:chOff x="347747" y="779702"/>
            <a:chExt cx="3183888" cy="2892422"/>
          </a:xfrm>
        </p:grpSpPr>
        <p:pic>
          <p:nvPicPr>
            <p:cNvPr id="12" name="Рисунок 11"/>
            <p:cNvPicPr/>
            <p:nvPr/>
          </p:nvPicPr>
          <p:blipFill>
            <a:blip r:embed="rId5" cstate="print">
              <a:extLst>
                <a:ext uri="{28A0092B-C50C-407E-A947-70E740481C1C}">
                  <a14:useLocalDpi xmlns:a14="http://schemas.microsoft.com/office/drawing/2010/main" val="0"/>
                </a:ext>
              </a:extLst>
            </a:blip>
            <a:stretch>
              <a:fillRect/>
            </a:stretch>
          </p:blipFill>
          <p:spPr>
            <a:xfrm>
              <a:off x="347747" y="779702"/>
              <a:ext cx="2879725" cy="2629535"/>
            </a:xfrm>
            <a:prstGeom prst="rect">
              <a:avLst/>
            </a:prstGeom>
          </p:spPr>
        </p:pic>
        <p:cxnSp>
          <p:nvCxnSpPr>
            <p:cNvPr id="13" name="Прямая со стрелкой 12"/>
            <p:cNvCxnSpPr/>
            <p:nvPr/>
          </p:nvCxnSpPr>
          <p:spPr>
            <a:xfrm flipH="1" flipV="1">
              <a:off x="2574057" y="2972357"/>
              <a:ext cx="139065" cy="18161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1408832" y="1497252"/>
              <a:ext cx="1257935" cy="51244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flipV="1">
              <a:off x="1937787" y="2202737"/>
              <a:ext cx="614680" cy="10604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Поле 46"/>
            <p:cNvSpPr txBox="1"/>
            <p:nvPr/>
          </p:nvSpPr>
          <p:spPr>
            <a:xfrm>
              <a:off x="2090189" y="3148885"/>
              <a:ext cx="1130934" cy="52323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r>
                <a:rPr lang="en-US" sz="800" dirty="0">
                  <a:latin typeface="Times New Roman" panose="02020603050405020304" pitchFamily="18" charset="0"/>
                  <a:ea typeface="Times New Roman" panose="02020603050405020304" pitchFamily="18" charset="0"/>
                </a:rPr>
                <a:t>Aluminum alloy frame</a:t>
              </a:r>
              <a:endParaRPr lang="ru-RU" sz="900" dirty="0">
                <a:latin typeface="Times New Roman" panose="02020603050405020304" pitchFamily="18" charset="0"/>
                <a:ea typeface="Times New Roman" panose="02020603050405020304" pitchFamily="18" charset="0"/>
              </a:endParaRPr>
            </a:p>
          </p:txBody>
        </p:sp>
        <p:sp>
          <p:nvSpPr>
            <p:cNvPr id="17" name="Поле 48"/>
            <p:cNvSpPr txBox="1"/>
            <p:nvPr/>
          </p:nvSpPr>
          <p:spPr>
            <a:xfrm>
              <a:off x="2669307" y="1339770"/>
              <a:ext cx="696595" cy="31686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r>
                <a:rPr lang="en-US" sz="700" dirty="0">
                  <a:latin typeface="Times New Roman" panose="02020603050405020304" pitchFamily="18" charset="0"/>
                  <a:ea typeface="Times New Roman" panose="02020603050405020304" pitchFamily="18" charset="0"/>
                </a:rPr>
                <a:t>Neutral</a:t>
              </a:r>
              <a:r>
                <a:rPr lang="en-US" sz="600" dirty="0">
                  <a:latin typeface="Times New Roman" panose="02020603050405020304" pitchFamily="18" charset="0"/>
                  <a:ea typeface="Times New Roman" panose="02020603050405020304" pitchFamily="18" charset="0"/>
                </a:rPr>
                <a:t> poles</a:t>
              </a:r>
              <a:endParaRPr lang="ru-RU" sz="700" dirty="0">
                <a:latin typeface="Times New Roman" panose="02020603050405020304" pitchFamily="18" charset="0"/>
                <a:ea typeface="Times New Roman" panose="02020603050405020304" pitchFamily="18" charset="0"/>
              </a:endParaRPr>
            </a:p>
          </p:txBody>
        </p:sp>
        <p:sp>
          <p:nvSpPr>
            <p:cNvPr id="18" name="Поле 49"/>
            <p:cNvSpPr txBox="1"/>
            <p:nvPr/>
          </p:nvSpPr>
          <p:spPr>
            <a:xfrm>
              <a:off x="2552467" y="1795701"/>
              <a:ext cx="668654" cy="61849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r>
                <a:rPr lang="en-US" sz="700" dirty="0">
                  <a:latin typeface="Times New Roman" panose="02020603050405020304" pitchFamily="18" charset="0"/>
                  <a:ea typeface="Times New Roman" panose="02020603050405020304" pitchFamily="18" charset="0"/>
                </a:rPr>
                <a:t>Active</a:t>
              </a:r>
              <a:r>
                <a:rPr lang="en-US" sz="800" dirty="0">
                  <a:latin typeface="Times New Roman" panose="02020603050405020304" pitchFamily="18" charset="0"/>
                  <a:ea typeface="Times New Roman" panose="02020603050405020304" pitchFamily="18" charset="0"/>
                </a:rPr>
                <a:t> pole</a:t>
              </a:r>
              <a:endParaRPr lang="ru-RU" sz="900" dirty="0">
                <a:latin typeface="Times New Roman" panose="02020603050405020304" pitchFamily="18" charset="0"/>
                <a:ea typeface="Times New Roman" panose="02020603050405020304" pitchFamily="18" charset="0"/>
              </a:endParaRPr>
            </a:p>
          </p:txBody>
        </p:sp>
        <p:cxnSp>
          <p:nvCxnSpPr>
            <p:cNvPr id="19" name="Прямая со стрелкой 18"/>
            <p:cNvCxnSpPr/>
            <p:nvPr/>
          </p:nvCxnSpPr>
          <p:spPr>
            <a:xfrm flipH="1" flipV="1">
              <a:off x="1794277" y="1419147"/>
              <a:ext cx="873125" cy="7747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a:off x="1516782" y="2308782"/>
              <a:ext cx="1036955" cy="27114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Поле 3"/>
            <p:cNvSpPr txBox="1"/>
            <p:nvPr/>
          </p:nvSpPr>
          <p:spPr>
            <a:xfrm>
              <a:off x="2274334" y="2571670"/>
              <a:ext cx="1257301" cy="41148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r>
                <a:rPr lang="en-US" sz="800" dirty="0">
                  <a:latin typeface="Times New Roman" panose="02020603050405020304" pitchFamily="18" charset="0"/>
                  <a:ea typeface="Times New Roman" panose="02020603050405020304" pitchFamily="18" charset="0"/>
                </a:rPr>
                <a:t>Ribs of  frame</a:t>
              </a:r>
            </a:p>
            <a:p>
              <a:endParaRPr lang="ru-RU" sz="800" dirty="0">
                <a:latin typeface="Times New Roman" panose="02020603050405020304" pitchFamily="18" charset="0"/>
                <a:ea typeface="Times New Roman" panose="02020603050405020304" pitchFamily="18" charset="0"/>
              </a:endParaRPr>
            </a:p>
          </p:txBody>
        </p:sp>
        <p:cxnSp>
          <p:nvCxnSpPr>
            <p:cNvPr id="22" name="Прямая со стрелкой 21"/>
            <p:cNvCxnSpPr/>
            <p:nvPr/>
          </p:nvCxnSpPr>
          <p:spPr>
            <a:xfrm flipH="1">
              <a:off x="2122572" y="2665652"/>
              <a:ext cx="151130" cy="2349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4763931" y="6158975"/>
            <a:ext cx="1347619" cy="646331"/>
          </a:xfrm>
          <a:prstGeom prst="rect">
            <a:avLst/>
          </a:prstGeom>
          <a:noFill/>
        </p:spPr>
        <p:txBody>
          <a:bodyPr wrap="square" rtlCol="0">
            <a:spAutoFit/>
          </a:bodyPr>
          <a:lstStyle/>
          <a:p>
            <a:r>
              <a:rPr lang="en-US" sz="900" dirty="0"/>
              <a:t>Prototype </a:t>
            </a:r>
            <a:r>
              <a:rPr lang="en-US" sz="900" dirty="0" err="1"/>
              <a:t>superconductiong</a:t>
            </a:r>
            <a:r>
              <a:rPr lang="en-US" sz="900" dirty="0"/>
              <a:t> undulator (15.6 mm. 1.2 T)</a:t>
            </a:r>
            <a:endParaRPr lang="ru-RU" sz="900" dirty="0"/>
          </a:p>
        </p:txBody>
      </p:sp>
    </p:spTree>
    <p:extLst>
      <p:ext uri="{BB962C8B-B14F-4D97-AF65-F5344CB8AC3E}">
        <p14:creationId xmlns:p14="http://schemas.microsoft.com/office/powerpoint/2010/main" val="2676924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Система управления</a:t>
            </a:r>
            <a:endParaRPr lang="ru-RU" dirty="0"/>
          </a:p>
        </p:txBody>
      </p:sp>
      <p:sp>
        <p:nvSpPr>
          <p:cNvPr id="4" name="Нижний колонтитул 3"/>
          <p:cNvSpPr>
            <a:spLocks noGrp="1"/>
          </p:cNvSpPr>
          <p:nvPr>
            <p:ph type="ftr" sz="quarter" idx="11"/>
          </p:nvPr>
        </p:nvSpPr>
        <p:spPr/>
        <p:txBody>
          <a:bodyPr/>
          <a:lstStyle/>
          <a:p>
            <a:r>
              <a:rPr lang="ru-RU" b="1"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29</a:t>
            </a:fld>
            <a:endParaRPr lang="ru-RU"/>
          </a:p>
        </p:txBody>
      </p:sp>
      <p:pic>
        <p:nvPicPr>
          <p:cNvPr id="6" name="Рисунок 5" descr="D:\fatkin\Synchrotron\NetScheme.png"/>
          <p:cNvPicPr/>
          <p:nvPr/>
        </p:nvPicPr>
        <p:blipFill>
          <a:blip r:embed="rId2" cstate="print">
            <a:lum bright="-10000" contrast="1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0339" y="1221772"/>
            <a:ext cx="5124786" cy="4337455"/>
          </a:xfrm>
          <a:prstGeom prst="rect">
            <a:avLst/>
          </a:prstGeom>
          <a:noFill/>
          <a:ln>
            <a:noFill/>
          </a:ln>
        </p:spPr>
      </p:pic>
      <p:pic>
        <p:nvPicPr>
          <p:cNvPr id="8" name="Рисунок 7"/>
          <p:cNvPicPr/>
          <p:nvPr/>
        </p:nvPicPr>
        <p:blipFill>
          <a:blip r:embed="rId4" cstate="print">
            <a:lum bright="-20000" contrast="40000"/>
          </a:blip>
          <a:srcRect/>
          <a:stretch>
            <a:fillRect/>
          </a:stretch>
        </p:blipFill>
        <p:spPr bwMode="auto">
          <a:xfrm>
            <a:off x="5335124" y="1000897"/>
            <a:ext cx="3623525" cy="4630900"/>
          </a:xfrm>
          <a:prstGeom prst="rect">
            <a:avLst/>
          </a:prstGeom>
          <a:noFill/>
          <a:ln w="9525">
            <a:noFill/>
            <a:miter lim="800000"/>
            <a:headEnd/>
            <a:tailEnd/>
          </a:ln>
        </p:spPr>
      </p:pic>
    </p:spTree>
    <p:extLst>
      <p:ext uri="{BB962C8B-B14F-4D97-AF65-F5344CB8AC3E}">
        <p14:creationId xmlns:p14="http://schemas.microsoft.com/office/powerpoint/2010/main" val="31102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4442527" y="2974320"/>
            <a:ext cx="4215119" cy="2776368"/>
            <a:chOff x="1891323" y="1120663"/>
            <a:chExt cx="7127631" cy="4650779"/>
          </a:xfrm>
        </p:grpSpPr>
        <p:pic>
          <p:nvPicPr>
            <p:cNvPr id="7172" name="Picture 4" descr="http://www.veqter.co.uk/assets/drgalleries/93/big_map-of-world---synchrotr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323" y="1120663"/>
              <a:ext cx="7127631" cy="46507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flipV="1">
              <a:off x="6564923" y="2383692"/>
              <a:ext cx="812800" cy="554893"/>
            </a:xfrm>
            <a:prstGeom prst="line">
              <a:avLst/>
            </a:prstGeom>
            <a:ln w="19050">
              <a:solidFill>
                <a:schemeClr val="accent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6"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5364" y="2037242"/>
              <a:ext cx="629331" cy="3464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Заголовок 1"/>
          <p:cNvSpPr>
            <a:spLocks noGrp="1"/>
          </p:cNvSpPr>
          <p:nvPr>
            <p:ph type="title"/>
          </p:nvPr>
        </p:nvSpPr>
        <p:spPr>
          <a:xfrm>
            <a:off x="2909388" y="157333"/>
            <a:ext cx="5915025" cy="611093"/>
          </a:xfrm>
        </p:spPr>
        <p:txBody>
          <a:bodyPr>
            <a:normAutofit fontScale="90000"/>
          </a:bodyPr>
          <a:lstStyle/>
          <a:p>
            <a:r>
              <a:rPr lang="ru-RU" dirty="0" smtClean="0"/>
              <a:t>Популярность методик с использованием СИ в мире </a:t>
            </a:r>
            <a:endParaRPr lang="ru-RU" dirty="0"/>
          </a:p>
        </p:txBody>
      </p:sp>
      <p:sp>
        <p:nvSpPr>
          <p:cNvPr id="3" name="Объект 2"/>
          <p:cNvSpPr>
            <a:spLocks noGrp="1"/>
          </p:cNvSpPr>
          <p:nvPr>
            <p:ph idx="1"/>
          </p:nvPr>
        </p:nvSpPr>
        <p:spPr>
          <a:xfrm>
            <a:off x="268445" y="3250832"/>
            <a:ext cx="4477874" cy="3173614"/>
          </a:xfrm>
        </p:spPr>
        <p:txBody>
          <a:bodyPr>
            <a:noAutofit/>
          </a:bodyPr>
          <a:lstStyle/>
          <a:p>
            <a:pPr marL="0" indent="0">
              <a:buNone/>
            </a:pPr>
            <a:endParaRPr lang="ru-RU" sz="1100" i="1" dirty="0" smtClean="0"/>
          </a:p>
          <a:p>
            <a:pPr marL="0" indent="0">
              <a:buNone/>
            </a:pPr>
            <a:r>
              <a:rPr lang="ru-RU" sz="1100" i="1" dirty="0"/>
              <a:t>Более 50 источников СИ в мире действующих или уже строящихся</a:t>
            </a:r>
          </a:p>
          <a:p>
            <a:pPr marL="0" indent="0">
              <a:buNone/>
            </a:pPr>
            <a:r>
              <a:rPr lang="ru-RU" sz="1100" i="1" dirty="0"/>
              <a:t>Основные страны, владеющие центрами СИ:</a:t>
            </a:r>
          </a:p>
          <a:p>
            <a:pPr marL="0" indent="0">
              <a:buNone/>
            </a:pPr>
            <a:r>
              <a:rPr lang="ru-RU" sz="1100" i="1" dirty="0" smtClean="0"/>
              <a:t>Япония</a:t>
            </a:r>
            <a:r>
              <a:rPr lang="en-US" sz="1100" i="1" dirty="0" smtClean="0"/>
              <a:t> </a:t>
            </a:r>
            <a:r>
              <a:rPr lang="ru-RU" sz="1100" i="1" dirty="0" smtClean="0"/>
              <a:t>- </a:t>
            </a:r>
            <a:r>
              <a:rPr lang="ru-RU" sz="1100" i="1" dirty="0"/>
              <a:t>более 15 источников СИ</a:t>
            </a:r>
          </a:p>
          <a:p>
            <a:pPr marL="0" indent="0">
              <a:buNone/>
            </a:pPr>
            <a:r>
              <a:rPr lang="ru-RU" sz="1100" i="1" dirty="0" smtClean="0"/>
              <a:t>США</a:t>
            </a:r>
            <a:r>
              <a:rPr lang="en-US" sz="1100" i="1" dirty="0" smtClean="0"/>
              <a:t> </a:t>
            </a:r>
            <a:r>
              <a:rPr lang="ru-RU" sz="1100" i="1" dirty="0" smtClean="0"/>
              <a:t>-     </a:t>
            </a:r>
            <a:r>
              <a:rPr lang="ru-RU" sz="1100" i="1" dirty="0"/>
              <a:t>около 10</a:t>
            </a:r>
          </a:p>
          <a:p>
            <a:pPr marL="0" indent="0">
              <a:buNone/>
            </a:pPr>
            <a:r>
              <a:rPr lang="ru-RU" sz="1100" i="1" dirty="0"/>
              <a:t>Германия – </a:t>
            </a:r>
            <a:r>
              <a:rPr lang="ru-RU" sz="1100" i="1" dirty="0" smtClean="0"/>
              <a:t>6</a:t>
            </a:r>
          </a:p>
          <a:p>
            <a:pPr marL="0" indent="0">
              <a:buNone/>
            </a:pPr>
            <a:r>
              <a:rPr lang="ru-RU" sz="1100" i="1" dirty="0"/>
              <a:t>Центры СИ имеют такие страны как: Австралия,</a:t>
            </a:r>
            <a:r>
              <a:rPr lang="en-US" sz="1100" i="1" dirty="0"/>
              <a:t> </a:t>
            </a:r>
            <a:r>
              <a:rPr lang="ru-RU" sz="1100" i="1" dirty="0"/>
              <a:t>Бразилия,</a:t>
            </a:r>
            <a:r>
              <a:rPr lang="en-US" sz="1100" i="1" dirty="0"/>
              <a:t> </a:t>
            </a:r>
            <a:r>
              <a:rPr lang="ru-RU" sz="1100" i="1" dirty="0"/>
              <a:t>Канада,</a:t>
            </a:r>
            <a:r>
              <a:rPr lang="en-US" sz="1100" i="1" dirty="0"/>
              <a:t> </a:t>
            </a:r>
            <a:r>
              <a:rPr lang="ru-RU" sz="1100" i="1" dirty="0" err="1" smtClean="0"/>
              <a:t>Китай,Тайвань</a:t>
            </a:r>
            <a:r>
              <a:rPr lang="ru-RU" sz="1100" i="1" dirty="0"/>
              <a:t>, Индия, Италия, Англия, Сингапур, Швеция,</a:t>
            </a:r>
            <a:r>
              <a:rPr lang="en-US" sz="1100" i="1" dirty="0"/>
              <a:t> </a:t>
            </a:r>
            <a:r>
              <a:rPr lang="ru-RU" sz="1100" i="1" dirty="0"/>
              <a:t>Швейцария,</a:t>
            </a:r>
            <a:r>
              <a:rPr lang="en-US" sz="1100" i="1" dirty="0"/>
              <a:t> </a:t>
            </a:r>
            <a:r>
              <a:rPr lang="ru-RU" sz="1100" i="1" dirty="0" smtClean="0"/>
              <a:t>Таиланд </a:t>
            </a:r>
            <a:r>
              <a:rPr lang="en-US" sz="1100" i="1" dirty="0" smtClean="0"/>
              <a:t> </a:t>
            </a:r>
            <a:r>
              <a:rPr lang="ru-RU" sz="1100" i="1" dirty="0"/>
              <a:t>и </a:t>
            </a:r>
            <a:r>
              <a:rPr lang="ru-RU" sz="1100" i="1" dirty="0" smtClean="0"/>
              <a:t>Иордания</a:t>
            </a:r>
          </a:p>
          <a:p>
            <a:pPr marL="0" indent="0">
              <a:buNone/>
            </a:pPr>
            <a:r>
              <a:rPr lang="ru-RU" sz="1100" i="1" dirty="0" smtClean="0"/>
              <a:t>Общее количество пользователей превышает 30000 человек</a:t>
            </a:r>
          </a:p>
          <a:p>
            <a:pPr marL="0" indent="0">
              <a:buNone/>
            </a:pPr>
            <a:r>
              <a:rPr lang="ru-RU" sz="1100" i="1" dirty="0">
                <a:solidFill>
                  <a:schemeClr val="accent1">
                    <a:lumMod val="75000"/>
                  </a:schemeClr>
                </a:solidFill>
              </a:rPr>
              <a:t>Общее количество Нобелевских премий за работы по физике, химии и биологии выполненные с использованием СИ – около 20</a:t>
            </a:r>
            <a:r>
              <a:rPr lang="ru-RU" sz="1100" i="1" dirty="0" smtClean="0">
                <a:solidFill>
                  <a:schemeClr val="accent1">
                    <a:lumMod val="75000"/>
                  </a:schemeClr>
                </a:solidFill>
              </a:rPr>
              <a:t>.</a:t>
            </a:r>
            <a:endParaRPr lang="ru-RU" sz="1100" dirty="0"/>
          </a:p>
        </p:txBody>
      </p:sp>
      <p:sp>
        <p:nvSpPr>
          <p:cNvPr id="9" name="Объект 2"/>
          <p:cNvSpPr txBox="1">
            <a:spLocks/>
          </p:cNvSpPr>
          <p:nvPr/>
        </p:nvSpPr>
        <p:spPr>
          <a:xfrm>
            <a:off x="191115" y="1871373"/>
            <a:ext cx="8103221" cy="14916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500" i="1" dirty="0" smtClean="0"/>
              <a:t>Уникальные </a:t>
            </a:r>
            <a:r>
              <a:rPr lang="ru-RU" sz="1500" i="1" dirty="0"/>
              <a:t>свойства СИ привели к созданию множества исследовательских методик во всех научных направлениях. </a:t>
            </a:r>
            <a:endParaRPr lang="en-US" sz="1500" i="1" dirty="0" smtClean="0"/>
          </a:p>
          <a:p>
            <a:pPr marL="0" indent="0">
              <a:lnSpc>
                <a:spcPct val="100000"/>
              </a:lnSpc>
              <a:buNone/>
            </a:pPr>
            <a:r>
              <a:rPr lang="ru-RU" sz="1500" i="1" dirty="0" smtClean="0"/>
              <a:t>Популярность </a:t>
            </a:r>
            <a:r>
              <a:rPr lang="ru-RU" sz="1500" i="1" dirty="0"/>
              <a:t>и востребованность таких исследований является причиной создания большого числа исследовательских центров на базе специализированных источников СИ.</a:t>
            </a:r>
          </a:p>
          <a:p>
            <a:pPr marL="0" indent="0">
              <a:lnSpc>
                <a:spcPct val="100000"/>
              </a:lnSpc>
              <a:buNone/>
            </a:pPr>
            <a:endParaRPr lang="ru-RU" sz="1500" i="1" dirty="0"/>
          </a:p>
          <a:p>
            <a:pPr marL="0" indent="0">
              <a:buNone/>
            </a:pPr>
            <a:endParaRPr lang="ru-RU" sz="1500" dirty="0"/>
          </a:p>
        </p:txBody>
      </p:sp>
      <p:sp>
        <p:nvSpPr>
          <p:cNvPr id="4" name="TextBox 3"/>
          <p:cNvSpPr txBox="1"/>
          <p:nvPr/>
        </p:nvSpPr>
        <p:spPr>
          <a:xfrm>
            <a:off x="5994951" y="5750688"/>
            <a:ext cx="2375288" cy="300082"/>
          </a:xfrm>
          <a:prstGeom prst="rect">
            <a:avLst/>
          </a:prstGeom>
          <a:noFill/>
        </p:spPr>
        <p:txBody>
          <a:bodyPr wrap="square" rtlCol="0">
            <a:spAutoFit/>
          </a:bodyPr>
          <a:lstStyle/>
          <a:p>
            <a:r>
              <a:rPr lang="en-AU" sz="1350" dirty="0"/>
              <a:t>http://www.lightsources.org/</a:t>
            </a:r>
            <a:endParaRPr lang="ru-RU" sz="1350" dirty="0"/>
          </a:p>
        </p:txBody>
      </p:sp>
      <p:pic>
        <p:nvPicPr>
          <p:cNvPr id="5" name="Рисунок 4"/>
          <p:cNvPicPr>
            <a:picLocks noChangeAspect="1"/>
          </p:cNvPicPr>
          <p:nvPr/>
        </p:nvPicPr>
        <p:blipFill>
          <a:blip r:embed="rId4"/>
          <a:stretch>
            <a:fillRect/>
          </a:stretch>
        </p:blipFill>
        <p:spPr>
          <a:xfrm>
            <a:off x="4746319" y="1098622"/>
            <a:ext cx="4078094" cy="772751"/>
          </a:xfrm>
          <a:prstGeom prst="rect">
            <a:avLst/>
          </a:prstGeom>
        </p:spPr>
      </p:pic>
      <p:sp>
        <p:nvSpPr>
          <p:cNvPr id="6" name="Нижний колонтитул 5"/>
          <p:cNvSpPr>
            <a:spLocks noGrp="1"/>
          </p:cNvSpPr>
          <p:nvPr>
            <p:ph type="ftr" sz="quarter" idx="11"/>
          </p:nvPr>
        </p:nvSpPr>
        <p:spPr/>
        <p:txBody>
          <a:bodyPr/>
          <a:lstStyle/>
          <a:p>
            <a:r>
              <a:rPr lang="ru-RU" b="1" smtClean="0"/>
              <a:t>Межинститутский семинар, ИАиЭ СО РАН, 1.2.2019</a:t>
            </a:r>
            <a:endParaRPr lang="ru-RU" dirty="0"/>
          </a:p>
        </p:txBody>
      </p:sp>
      <p:sp>
        <p:nvSpPr>
          <p:cNvPr id="11" name="Номер слайда 10"/>
          <p:cNvSpPr>
            <a:spLocks noGrp="1"/>
          </p:cNvSpPr>
          <p:nvPr>
            <p:ph type="sldNum" sz="quarter" idx="12"/>
          </p:nvPr>
        </p:nvSpPr>
        <p:spPr/>
        <p:txBody>
          <a:bodyPr/>
          <a:lstStyle/>
          <a:p>
            <a:fld id="{B4F3423E-BE94-4D8F-8D15-F213DF845BA4}" type="slidenum">
              <a:rPr lang="ru-RU" smtClean="0"/>
              <a:t>3</a:t>
            </a:fld>
            <a:endParaRPr lang="ru-RU"/>
          </a:p>
        </p:txBody>
      </p:sp>
    </p:spTree>
    <p:extLst>
      <p:ext uri="{BB962C8B-B14F-4D97-AF65-F5344CB8AC3E}">
        <p14:creationId xmlns:p14="http://schemas.microsoft.com/office/powerpoint/2010/main" val="219412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Аппаратные средства и программные платформы</a:t>
            </a:r>
            <a:endParaRPr lang="ru-RU" dirty="0"/>
          </a:p>
        </p:txBody>
      </p:sp>
      <p:sp>
        <p:nvSpPr>
          <p:cNvPr id="3" name="Объект 2"/>
          <p:cNvSpPr>
            <a:spLocks noGrp="1"/>
          </p:cNvSpPr>
          <p:nvPr>
            <p:ph idx="1"/>
          </p:nvPr>
        </p:nvSpPr>
        <p:spPr>
          <a:xfrm>
            <a:off x="80252" y="1235414"/>
            <a:ext cx="4942467" cy="5116748"/>
          </a:xfrm>
        </p:spPr>
        <p:txBody>
          <a:bodyPr>
            <a:normAutofit lnSpcReduction="10000"/>
          </a:bodyPr>
          <a:lstStyle/>
          <a:p>
            <a:pPr marL="0" indent="0">
              <a:buNone/>
            </a:pPr>
            <a:r>
              <a:rPr lang="ru-RU" sz="2000" dirty="0" smtClean="0"/>
              <a:t>Аппаратные средства</a:t>
            </a:r>
          </a:p>
          <a:p>
            <a:r>
              <a:rPr lang="ru-RU" sz="1400" dirty="0" smtClean="0"/>
              <a:t>Модульная </a:t>
            </a:r>
            <a:r>
              <a:rPr lang="ru-RU" sz="1400" dirty="0"/>
              <a:t>платформа VME64 </a:t>
            </a:r>
            <a:r>
              <a:rPr lang="ru-RU" sz="1400" dirty="0" err="1"/>
              <a:t>BINP</a:t>
            </a:r>
            <a:r>
              <a:rPr lang="ru-RU" sz="1400" dirty="0"/>
              <a:t> </a:t>
            </a:r>
            <a:endParaRPr lang="en-US" sz="1400" dirty="0" smtClean="0"/>
          </a:p>
          <a:p>
            <a:pPr lvl="1"/>
            <a:r>
              <a:rPr lang="ru-RU" sz="1100" dirty="0" smtClean="0"/>
              <a:t>Мультифункциональные контроллеры</a:t>
            </a:r>
          </a:p>
          <a:p>
            <a:pPr lvl="1"/>
            <a:r>
              <a:rPr lang="ru-RU" sz="1100" dirty="0" smtClean="0"/>
              <a:t>Управление </a:t>
            </a:r>
            <a:r>
              <a:rPr lang="ru-RU" sz="1100" dirty="0" err="1" smtClean="0"/>
              <a:t>ИП</a:t>
            </a:r>
            <a:r>
              <a:rPr lang="ru-RU" sz="1100" dirty="0" smtClean="0"/>
              <a:t> (включая импульсные) </a:t>
            </a:r>
          </a:p>
          <a:p>
            <a:pPr lvl="1"/>
            <a:r>
              <a:rPr lang="ru-RU" sz="1100" dirty="0" smtClean="0"/>
              <a:t>Синхронизация </a:t>
            </a:r>
          </a:p>
          <a:p>
            <a:pPr lvl="1"/>
            <a:r>
              <a:rPr lang="ru-RU" sz="1100" dirty="0" smtClean="0"/>
              <a:t>Системы коррекции орбиты</a:t>
            </a:r>
            <a:endParaRPr lang="ru-RU" sz="1400" dirty="0" smtClean="0"/>
          </a:p>
          <a:p>
            <a:r>
              <a:rPr lang="ru-RU" sz="1400" dirty="0"/>
              <a:t>Т</a:t>
            </a:r>
            <a:r>
              <a:rPr lang="ru-RU" sz="1400" dirty="0" smtClean="0"/>
              <a:t>ерриториально распределённые устройства </a:t>
            </a:r>
            <a:r>
              <a:rPr lang="ru-RU" sz="1400" dirty="0"/>
              <a:t>с низким </a:t>
            </a:r>
            <a:r>
              <a:rPr lang="ru-RU" sz="1400" dirty="0" smtClean="0"/>
              <a:t>трафиком (</a:t>
            </a:r>
            <a:r>
              <a:rPr lang="en-US" sz="1400" dirty="0" smtClean="0"/>
              <a:t>CAN-bus)</a:t>
            </a:r>
            <a:endParaRPr lang="ru-RU" sz="1400" dirty="0" smtClean="0"/>
          </a:p>
          <a:p>
            <a:pPr lvl="1"/>
            <a:r>
              <a:rPr lang="ru-RU" sz="1100" dirty="0" smtClean="0"/>
              <a:t>Прецизионные </a:t>
            </a:r>
            <a:r>
              <a:rPr lang="ru-RU" sz="1100" dirty="0" err="1" smtClean="0"/>
              <a:t>ИП</a:t>
            </a:r>
            <a:endParaRPr lang="ru-RU" sz="1100" dirty="0" smtClean="0"/>
          </a:p>
          <a:p>
            <a:pPr lvl="1"/>
            <a:r>
              <a:rPr lang="ru-RU" sz="1100" dirty="0" smtClean="0"/>
              <a:t>Системы вакуумного контроля</a:t>
            </a:r>
          </a:p>
          <a:p>
            <a:pPr lvl="1"/>
            <a:r>
              <a:rPr lang="ru-RU" sz="1100" dirty="0" smtClean="0"/>
              <a:t>Системы контроля температуры</a:t>
            </a:r>
            <a:endParaRPr lang="ru-RU" sz="1100" dirty="0"/>
          </a:p>
          <a:p>
            <a:pPr lvl="1"/>
            <a:r>
              <a:rPr lang="ru-RU" sz="1100" dirty="0" smtClean="0"/>
              <a:t>Дозиметрический контроль</a:t>
            </a:r>
            <a:endParaRPr lang="ru-RU" sz="1400" dirty="0"/>
          </a:p>
          <a:p>
            <a:r>
              <a:rPr lang="ru-RU" sz="1400" dirty="0"/>
              <a:t>Специализированные </a:t>
            </a:r>
            <a:r>
              <a:rPr lang="ru-RU" sz="1400" dirty="0" smtClean="0"/>
              <a:t>контроллеры (</a:t>
            </a:r>
            <a:r>
              <a:rPr lang="en-US" sz="1400" dirty="0" smtClean="0"/>
              <a:t>FPGA)</a:t>
            </a:r>
            <a:endParaRPr lang="ru-RU" sz="1400" dirty="0" smtClean="0"/>
          </a:p>
          <a:p>
            <a:pPr lvl="1"/>
            <a:r>
              <a:rPr lang="ru-RU" sz="1100" dirty="0" smtClean="0"/>
              <a:t>Быстрые измерения орбиты и обратной связи</a:t>
            </a:r>
          </a:p>
          <a:p>
            <a:pPr lvl="1"/>
            <a:r>
              <a:rPr lang="ru-RU" sz="1100" dirty="0" err="1" smtClean="0"/>
              <a:t>Пооборотный</a:t>
            </a:r>
            <a:r>
              <a:rPr lang="ru-RU" sz="1100" dirty="0" smtClean="0"/>
              <a:t> контроль</a:t>
            </a:r>
            <a:r>
              <a:rPr lang="en-US" sz="1100" dirty="0" smtClean="0"/>
              <a:t> </a:t>
            </a:r>
            <a:r>
              <a:rPr lang="ru-RU" sz="1100" dirty="0" smtClean="0"/>
              <a:t>пучков</a:t>
            </a:r>
          </a:p>
          <a:p>
            <a:pPr lvl="1"/>
            <a:r>
              <a:rPr lang="ru-RU" sz="1100" dirty="0" smtClean="0"/>
              <a:t>Системы управления </a:t>
            </a:r>
            <a:r>
              <a:rPr lang="ru-RU" sz="1100" dirty="0" err="1" smtClean="0"/>
              <a:t>ВЧ</a:t>
            </a:r>
            <a:r>
              <a:rPr lang="ru-RU" sz="1100" dirty="0" smtClean="0"/>
              <a:t> станциями</a:t>
            </a:r>
          </a:p>
          <a:p>
            <a:r>
              <a:rPr lang="ru-RU" sz="1400" dirty="0"/>
              <a:t>Программируемые логические контроллеры </a:t>
            </a:r>
            <a:r>
              <a:rPr lang="ru-RU" sz="1400" dirty="0" smtClean="0"/>
              <a:t>(</a:t>
            </a:r>
            <a:r>
              <a:rPr lang="en-US" sz="1400" dirty="0" smtClean="0"/>
              <a:t>PLC) </a:t>
            </a:r>
            <a:r>
              <a:rPr lang="ru-RU" sz="1400" dirty="0" smtClean="0"/>
              <a:t>для </a:t>
            </a:r>
            <a:r>
              <a:rPr lang="ru-RU" sz="1400" dirty="0"/>
              <a:t>управления технологическими подсистемами комплекса</a:t>
            </a:r>
            <a:endParaRPr lang="en-US" sz="1400" dirty="0" smtClean="0"/>
          </a:p>
          <a:p>
            <a:pPr marL="715963" lvl="1" indent="-271463"/>
            <a:r>
              <a:rPr lang="ru-RU" sz="1100" dirty="0" smtClean="0"/>
              <a:t>вакуумная</a:t>
            </a:r>
            <a:r>
              <a:rPr lang="ru-RU" sz="1100" dirty="0"/>
              <a:t>;</a:t>
            </a:r>
          </a:p>
          <a:p>
            <a:pPr marL="715963" lvl="1" indent="-271463"/>
            <a:r>
              <a:rPr lang="ru-RU" sz="1100" dirty="0" smtClean="0"/>
              <a:t>температурного </a:t>
            </a:r>
            <a:r>
              <a:rPr lang="ru-RU" sz="1100" dirty="0"/>
              <a:t>контроля;</a:t>
            </a:r>
          </a:p>
          <a:p>
            <a:pPr marL="715963" lvl="1" indent="-271463"/>
            <a:r>
              <a:rPr lang="ru-RU" sz="1100" dirty="0" smtClean="0"/>
              <a:t>водяного </a:t>
            </a:r>
            <a:r>
              <a:rPr lang="ru-RU" sz="1100" dirty="0"/>
              <a:t>охлаждения;</a:t>
            </a:r>
          </a:p>
          <a:p>
            <a:pPr marL="715963" lvl="1" indent="-271463"/>
            <a:r>
              <a:rPr lang="ru-RU" sz="1100" dirty="0" smtClean="0"/>
              <a:t>блокировок</a:t>
            </a:r>
            <a:r>
              <a:rPr lang="ru-RU" sz="1100" dirty="0"/>
              <a:t>;</a:t>
            </a:r>
          </a:p>
          <a:p>
            <a:pPr marL="715963" lvl="1" indent="-271463"/>
            <a:r>
              <a:rPr lang="ru-RU" sz="1100" dirty="0" smtClean="0"/>
              <a:t>безопасности </a:t>
            </a:r>
            <a:r>
              <a:rPr lang="ru-RU" sz="1100" dirty="0"/>
              <a:t>персонала</a:t>
            </a:r>
          </a:p>
          <a:p>
            <a:pPr lvl="1"/>
            <a:endParaRPr lang="en-US" sz="1200" b="1" i="1" dirty="0"/>
          </a:p>
          <a:p>
            <a:endParaRPr lang="ru-RU" sz="1600" dirty="0"/>
          </a:p>
        </p:txBody>
      </p:sp>
      <p:sp>
        <p:nvSpPr>
          <p:cNvPr id="4" name="Нижний колонтитул 3"/>
          <p:cNvSpPr>
            <a:spLocks noGrp="1"/>
          </p:cNvSpPr>
          <p:nvPr>
            <p:ph type="ftr" sz="quarter" idx="11"/>
          </p:nvPr>
        </p:nvSpPr>
        <p:spPr/>
        <p:txBody>
          <a:bodyPr/>
          <a:lstStyle/>
          <a:p>
            <a:r>
              <a:rPr lang="ru-RU" b="1"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30</a:t>
            </a:fld>
            <a:endParaRPr lang="ru-RU"/>
          </a:p>
        </p:txBody>
      </p:sp>
      <p:pic>
        <p:nvPicPr>
          <p:cNvPr id="9" name="Рисунок 8"/>
          <p:cNvPicPr/>
          <p:nvPr/>
        </p:nvPicPr>
        <p:blipFill>
          <a:blip r:embed="rId2" cstate="print"/>
          <a:srcRect/>
          <a:stretch>
            <a:fillRect/>
          </a:stretch>
        </p:blipFill>
        <p:spPr bwMode="auto">
          <a:xfrm>
            <a:off x="5044435" y="2879389"/>
            <a:ext cx="2347406" cy="1919416"/>
          </a:xfrm>
          <a:prstGeom prst="rect">
            <a:avLst/>
          </a:prstGeom>
          <a:noFill/>
          <a:ln w="9525">
            <a:noFill/>
            <a:miter lim="800000"/>
            <a:headEnd/>
            <a:tailEnd/>
          </a:ln>
        </p:spPr>
      </p:pic>
      <p:pic>
        <p:nvPicPr>
          <p:cNvPr id="10" name="Рисунок 9"/>
          <p:cNvPicPr/>
          <p:nvPr/>
        </p:nvPicPr>
        <p:blipFill>
          <a:blip r:embed="rId3" cstate="print"/>
          <a:srcRect/>
          <a:stretch>
            <a:fillRect/>
          </a:stretch>
        </p:blipFill>
        <p:spPr bwMode="auto">
          <a:xfrm>
            <a:off x="3861748" y="904672"/>
            <a:ext cx="2365375" cy="1783080"/>
          </a:xfrm>
          <a:prstGeom prst="rect">
            <a:avLst/>
          </a:prstGeom>
          <a:noFill/>
          <a:ln w="9525">
            <a:noFill/>
            <a:miter lim="800000"/>
            <a:headEnd/>
            <a:tailEnd/>
          </a:ln>
        </p:spPr>
      </p:pic>
      <p:pic>
        <p:nvPicPr>
          <p:cNvPr id="11" name="Рисунок 10"/>
          <p:cNvPicPr/>
          <p:nvPr/>
        </p:nvPicPr>
        <p:blipFill>
          <a:blip r:embed="rId4" cstate="print">
            <a:lum contrast="10000"/>
          </a:blip>
          <a:srcRect/>
          <a:stretch>
            <a:fillRect/>
          </a:stretch>
        </p:blipFill>
        <p:spPr bwMode="auto">
          <a:xfrm>
            <a:off x="6248839" y="916155"/>
            <a:ext cx="2820987" cy="1844761"/>
          </a:xfrm>
          <a:prstGeom prst="rect">
            <a:avLst/>
          </a:prstGeom>
          <a:noFill/>
          <a:ln w="9525">
            <a:noFill/>
            <a:miter lim="800000"/>
            <a:headEnd/>
            <a:tailEnd/>
          </a:ln>
        </p:spPr>
      </p:pic>
      <p:pic>
        <p:nvPicPr>
          <p:cNvPr id="12" name="Рисунок 11"/>
          <p:cNvPicPr/>
          <p:nvPr/>
        </p:nvPicPr>
        <p:blipFill>
          <a:blip r:embed="rId5" cstate="print">
            <a:lum contrast="10000"/>
          </a:blip>
          <a:srcRect/>
          <a:stretch>
            <a:fillRect/>
          </a:stretch>
        </p:blipFill>
        <p:spPr bwMode="auto">
          <a:xfrm>
            <a:off x="7702379" y="2834080"/>
            <a:ext cx="1234870" cy="2258499"/>
          </a:xfrm>
          <a:prstGeom prst="rect">
            <a:avLst/>
          </a:prstGeom>
          <a:noFill/>
          <a:ln w="9525">
            <a:noFill/>
            <a:miter lim="800000"/>
            <a:headEnd/>
            <a:tailEnd/>
          </a:ln>
        </p:spPr>
      </p:pic>
      <p:sp>
        <p:nvSpPr>
          <p:cNvPr id="13" name="Объект 2"/>
          <p:cNvSpPr txBox="1">
            <a:spLocks/>
          </p:cNvSpPr>
          <p:nvPr/>
        </p:nvSpPr>
        <p:spPr>
          <a:xfrm>
            <a:off x="4720281" y="5164864"/>
            <a:ext cx="4423719" cy="130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000" dirty="0" smtClean="0"/>
              <a:t>Программные платформы</a:t>
            </a:r>
          </a:p>
          <a:p>
            <a:r>
              <a:rPr lang="en-US" sz="1400" dirty="0" smtClean="0"/>
              <a:t>Tango   </a:t>
            </a:r>
            <a:r>
              <a:rPr lang="ru-RU" sz="1400" dirty="0" smtClean="0"/>
              <a:t>или  </a:t>
            </a:r>
            <a:r>
              <a:rPr lang="en-US" sz="1400" dirty="0" smtClean="0"/>
              <a:t>EPICS</a:t>
            </a:r>
            <a:r>
              <a:rPr lang="ru-RU" sz="1400" dirty="0" smtClean="0"/>
              <a:t>   ?????? (ускорительный комплекс)</a:t>
            </a:r>
            <a:endParaRPr lang="en-US" sz="1400" dirty="0" smtClean="0"/>
          </a:p>
          <a:p>
            <a:r>
              <a:rPr lang="en-US" sz="1400" dirty="0" err="1" smtClean="0"/>
              <a:t>Sardana</a:t>
            </a:r>
            <a:r>
              <a:rPr lang="en-US" sz="1400" dirty="0" smtClean="0"/>
              <a:t>/Taurus </a:t>
            </a:r>
            <a:r>
              <a:rPr lang="ru-RU" sz="1400" dirty="0" smtClean="0"/>
              <a:t>и/или </a:t>
            </a:r>
            <a:r>
              <a:rPr lang="en-US" sz="1400" dirty="0" smtClean="0"/>
              <a:t>LV/LW </a:t>
            </a:r>
            <a:r>
              <a:rPr lang="ru-RU" sz="1400" dirty="0" smtClean="0"/>
              <a:t>от </a:t>
            </a:r>
            <a:r>
              <a:rPr lang="en-US" sz="1400" dirty="0" smtClean="0"/>
              <a:t>NI</a:t>
            </a:r>
            <a:r>
              <a:rPr lang="ru-RU" sz="1400" dirty="0" smtClean="0"/>
              <a:t> </a:t>
            </a:r>
            <a:r>
              <a:rPr lang="en-US" sz="1400" dirty="0" smtClean="0"/>
              <a:t> </a:t>
            </a:r>
            <a:r>
              <a:rPr lang="en-US" sz="1400" dirty="0" smtClean="0"/>
              <a:t>(</a:t>
            </a:r>
            <a:r>
              <a:rPr lang="ru-RU" sz="1400" dirty="0"/>
              <a:t>п</a:t>
            </a:r>
            <a:r>
              <a:rPr lang="ru-RU" sz="1400" dirty="0" smtClean="0"/>
              <a:t>ользовательские станции)</a:t>
            </a:r>
            <a:endParaRPr lang="en-US" sz="1400" dirty="0" smtClean="0"/>
          </a:p>
          <a:p>
            <a:endParaRPr lang="ru-RU" sz="1600" dirty="0"/>
          </a:p>
        </p:txBody>
      </p:sp>
    </p:spTree>
    <p:extLst>
      <p:ext uri="{BB962C8B-B14F-4D97-AF65-F5344CB8AC3E}">
        <p14:creationId xmlns:p14="http://schemas.microsoft.com/office/powerpoint/2010/main" val="4117994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tabLst>
                <a:tab pos="3228975" algn="l"/>
              </a:tabLst>
            </a:pPr>
            <a:r>
              <a:rPr lang="ru-RU" dirty="0" smtClean="0"/>
              <a:t>Выбор места строительства</a:t>
            </a:r>
            <a:endParaRPr lang="ru-RU"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7" name="Номер слайда 6"/>
          <p:cNvSpPr>
            <a:spLocks noGrp="1"/>
          </p:cNvSpPr>
          <p:nvPr>
            <p:ph type="sldNum" sz="quarter" idx="12"/>
          </p:nvPr>
        </p:nvSpPr>
        <p:spPr/>
        <p:txBody>
          <a:bodyPr/>
          <a:lstStyle/>
          <a:p>
            <a:fld id="{B4F3423E-BE94-4D8F-8D15-F213DF845BA4}" type="slidenum">
              <a:rPr lang="ru-RU" smtClean="0"/>
              <a:t>31</a:t>
            </a:fld>
            <a:endParaRPr lang="ru-RU"/>
          </a:p>
        </p:txBody>
      </p:sp>
      <p:pic>
        <p:nvPicPr>
          <p:cNvPr id="11" name="Рисунок 10"/>
          <p:cNvPicPr>
            <a:picLocks noChangeAspect="1"/>
          </p:cNvPicPr>
          <p:nvPr/>
        </p:nvPicPr>
        <p:blipFill rotWithShape="1">
          <a:blip r:embed="rId2"/>
          <a:srcRect b="17162"/>
          <a:stretch/>
        </p:blipFill>
        <p:spPr>
          <a:xfrm>
            <a:off x="768745" y="1308911"/>
            <a:ext cx="7711708" cy="5025160"/>
          </a:xfrm>
          <a:prstGeom prst="rect">
            <a:avLst/>
          </a:prstGeom>
        </p:spPr>
      </p:pic>
    </p:spTree>
    <p:extLst>
      <p:ext uri="{BB962C8B-B14F-4D97-AF65-F5344CB8AC3E}">
        <p14:creationId xmlns:p14="http://schemas.microsoft.com/office/powerpoint/2010/main" val="5629503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p:cNvGrpSpPr/>
          <p:nvPr/>
        </p:nvGrpSpPr>
        <p:grpSpPr>
          <a:xfrm>
            <a:off x="0" y="857250"/>
            <a:ext cx="5724600" cy="5019847"/>
            <a:chOff x="434567" y="488888"/>
            <a:chExt cx="6464174" cy="5730844"/>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3056" t="4370" r="37650" b="20239"/>
            <a:stretch/>
          </p:blipFill>
          <p:spPr>
            <a:xfrm>
              <a:off x="434567" y="488888"/>
              <a:ext cx="6264998" cy="5730844"/>
            </a:xfrm>
            <a:prstGeom prst="rect">
              <a:avLst/>
            </a:prstGeom>
          </p:spPr>
        </p:pic>
        <p:sp>
          <p:nvSpPr>
            <p:cNvPr id="6" name="TextBox 5"/>
            <p:cNvSpPr txBox="1"/>
            <p:nvPr/>
          </p:nvSpPr>
          <p:spPr>
            <a:xfrm>
              <a:off x="633743" y="4327557"/>
              <a:ext cx="1278568" cy="356168"/>
            </a:xfrm>
            <a:prstGeom prst="rect">
              <a:avLst/>
            </a:prstGeom>
            <a:noFill/>
          </p:spPr>
          <p:txBody>
            <a:bodyPr wrap="none" rtlCol="0">
              <a:spAutoFit/>
            </a:bodyPr>
            <a:lstStyle/>
            <a:p>
              <a:r>
                <a:rPr lang="en-US" sz="1183" dirty="0">
                  <a:solidFill>
                    <a:srgbClr val="FF0000"/>
                  </a:solidFill>
                </a:rPr>
                <a:t>Beamline</a:t>
              </a:r>
              <a:r>
                <a:rPr lang="ru-RU" sz="1183" dirty="0">
                  <a:solidFill>
                    <a:srgbClr val="FF0000"/>
                  </a:solidFill>
                </a:rPr>
                <a:t> 1-3</a:t>
              </a:r>
            </a:p>
          </p:txBody>
        </p:sp>
        <p:sp>
          <p:nvSpPr>
            <p:cNvPr id="7" name="Прямоугольник 6"/>
            <p:cNvSpPr/>
            <p:nvPr/>
          </p:nvSpPr>
          <p:spPr>
            <a:xfrm>
              <a:off x="5486400" y="5694630"/>
              <a:ext cx="1412341" cy="1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83"/>
            </a:p>
          </p:txBody>
        </p:sp>
        <p:sp>
          <p:nvSpPr>
            <p:cNvPr id="8" name="TextBox 7"/>
            <p:cNvSpPr txBox="1"/>
            <p:nvPr/>
          </p:nvSpPr>
          <p:spPr>
            <a:xfrm>
              <a:off x="5082349" y="2308925"/>
              <a:ext cx="1278568" cy="356168"/>
            </a:xfrm>
            <a:prstGeom prst="rect">
              <a:avLst/>
            </a:prstGeom>
            <a:noFill/>
          </p:spPr>
          <p:txBody>
            <a:bodyPr wrap="none" rtlCol="0">
              <a:spAutoFit/>
            </a:bodyPr>
            <a:lstStyle/>
            <a:p>
              <a:r>
                <a:rPr lang="en-US" sz="1183" dirty="0">
                  <a:solidFill>
                    <a:srgbClr val="FF0000"/>
                  </a:solidFill>
                </a:rPr>
                <a:t>Beamline</a:t>
              </a:r>
              <a:r>
                <a:rPr lang="ru-RU" sz="1183" dirty="0">
                  <a:solidFill>
                    <a:srgbClr val="FF0000"/>
                  </a:solidFill>
                </a:rPr>
                <a:t> 1-5</a:t>
              </a:r>
            </a:p>
          </p:txBody>
        </p:sp>
        <p:sp>
          <p:nvSpPr>
            <p:cNvPr id="9" name="TextBox 8"/>
            <p:cNvSpPr txBox="1"/>
            <p:nvPr/>
          </p:nvSpPr>
          <p:spPr>
            <a:xfrm>
              <a:off x="5036486" y="3654948"/>
              <a:ext cx="1321792" cy="356168"/>
            </a:xfrm>
            <a:prstGeom prst="rect">
              <a:avLst/>
            </a:prstGeom>
            <a:noFill/>
          </p:spPr>
          <p:txBody>
            <a:bodyPr wrap="none" rtlCol="0">
              <a:spAutoFit/>
            </a:bodyPr>
            <a:lstStyle/>
            <a:p>
              <a:r>
                <a:rPr lang="en-US" sz="1183" dirty="0">
                  <a:solidFill>
                    <a:srgbClr val="FF0000"/>
                  </a:solidFill>
                </a:rPr>
                <a:t> Beamline</a:t>
              </a:r>
              <a:r>
                <a:rPr lang="ru-RU" sz="1183" dirty="0">
                  <a:solidFill>
                    <a:srgbClr val="FF0000"/>
                  </a:solidFill>
                </a:rPr>
                <a:t> 1-4</a:t>
              </a:r>
            </a:p>
          </p:txBody>
        </p:sp>
        <p:sp>
          <p:nvSpPr>
            <p:cNvPr id="10" name="TextBox 9"/>
            <p:cNvSpPr txBox="1"/>
            <p:nvPr/>
          </p:nvSpPr>
          <p:spPr>
            <a:xfrm>
              <a:off x="5009846" y="4241724"/>
              <a:ext cx="1278568" cy="356168"/>
            </a:xfrm>
            <a:prstGeom prst="rect">
              <a:avLst/>
            </a:prstGeom>
            <a:noFill/>
          </p:spPr>
          <p:txBody>
            <a:bodyPr wrap="none" rtlCol="0">
              <a:spAutoFit/>
            </a:bodyPr>
            <a:lstStyle/>
            <a:p>
              <a:r>
                <a:rPr lang="en-US" sz="1183" dirty="0">
                  <a:solidFill>
                    <a:srgbClr val="FF0000"/>
                  </a:solidFill>
                </a:rPr>
                <a:t>Beamline</a:t>
              </a:r>
              <a:r>
                <a:rPr lang="ru-RU" sz="1183" dirty="0">
                  <a:solidFill>
                    <a:srgbClr val="FF0000"/>
                  </a:solidFill>
                </a:rPr>
                <a:t> 1-2</a:t>
              </a:r>
            </a:p>
          </p:txBody>
        </p:sp>
        <p:sp>
          <p:nvSpPr>
            <p:cNvPr id="11" name="TextBox 10"/>
            <p:cNvSpPr txBox="1"/>
            <p:nvPr/>
          </p:nvSpPr>
          <p:spPr>
            <a:xfrm>
              <a:off x="3191866" y="1275028"/>
              <a:ext cx="1278568" cy="356168"/>
            </a:xfrm>
            <a:prstGeom prst="rect">
              <a:avLst/>
            </a:prstGeom>
            <a:noFill/>
          </p:spPr>
          <p:txBody>
            <a:bodyPr wrap="none" rtlCol="0">
              <a:spAutoFit/>
            </a:bodyPr>
            <a:lstStyle/>
            <a:p>
              <a:r>
                <a:rPr lang="en-US" sz="1183" dirty="0">
                  <a:solidFill>
                    <a:srgbClr val="FF0000"/>
                  </a:solidFill>
                </a:rPr>
                <a:t>Beamline</a:t>
              </a:r>
              <a:r>
                <a:rPr lang="ru-RU" sz="1183" dirty="0">
                  <a:solidFill>
                    <a:srgbClr val="FF0000"/>
                  </a:solidFill>
                </a:rPr>
                <a:t> 1-1</a:t>
              </a:r>
            </a:p>
          </p:txBody>
        </p:sp>
        <p:sp>
          <p:nvSpPr>
            <p:cNvPr id="12" name="TextBox 11"/>
            <p:cNvSpPr txBox="1"/>
            <p:nvPr/>
          </p:nvSpPr>
          <p:spPr>
            <a:xfrm>
              <a:off x="1982189" y="1528526"/>
              <a:ext cx="1278568" cy="356168"/>
            </a:xfrm>
            <a:prstGeom prst="rect">
              <a:avLst/>
            </a:prstGeom>
            <a:noFill/>
          </p:spPr>
          <p:txBody>
            <a:bodyPr wrap="none" rtlCol="0">
              <a:spAutoFit/>
            </a:bodyPr>
            <a:lstStyle/>
            <a:p>
              <a:r>
                <a:rPr lang="en-US" sz="1183" dirty="0">
                  <a:solidFill>
                    <a:srgbClr val="FF0000"/>
                  </a:solidFill>
                </a:rPr>
                <a:t>Beamline</a:t>
              </a:r>
              <a:r>
                <a:rPr lang="ru-RU" sz="1183" dirty="0">
                  <a:solidFill>
                    <a:srgbClr val="FF0000"/>
                  </a:solidFill>
                </a:rPr>
                <a:t> 1-6</a:t>
              </a:r>
            </a:p>
          </p:txBody>
        </p:sp>
      </p:grpSp>
      <p:sp>
        <p:nvSpPr>
          <p:cNvPr id="13" name="标题 4"/>
          <p:cNvSpPr>
            <a:spLocks noGrp="1"/>
          </p:cNvSpPr>
          <p:nvPr>
            <p:ph type="title"/>
          </p:nvPr>
        </p:nvSpPr>
        <p:spPr>
          <a:xfrm>
            <a:off x="4946199" y="237917"/>
            <a:ext cx="3920878" cy="426603"/>
          </a:xfrm>
          <a:solidFill>
            <a:schemeClr val="bg1">
              <a:alpha val="50000"/>
            </a:schemeClr>
          </a:solidFill>
        </p:spPr>
        <p:txBody>
          <a:bodyPr>
            <a:normAutofit/>
          </a:bodyPr>
          <a:lstStyle/>
          <a:p>
            <a:pPr algn="ctr"/>
            <a:r>
              <a:rPr lang="ru-RU" altLang="zh-CN" sz="1840" dirty="0">
                <a:effectLst>
                  <a:outerShdw blurRad="38100" dist="38100" dir="2700000" algn="tl">
                    <a:srgbClr val="000000">
                      <a:alpha val="43137"/>
                    </a:srgbClr>
                  </a:outerShdw>
                </a:effectLst>
              </a:rPr>
              <a:t>Здание центра, эскизный проект</a:t>
            </a:r>
            <a:endParaRPr lang="zh-CN" altLang="en-US" sz="1840" dirty="0">
              <a:effectLst>
                <a:outerShdw blurRad="38100" dist="38100" dir="2700000" algn="tl">
                  <a:srgbClr val="000000">
                    <a:alpha val="43137"/>
                  </a:srgbClr>
                </a:outerShdw>
              </a:effectLst>
            </a:endParaRPr>
          </a:p>
        </p:txBody>
      </p:sp>
      <p:sp>
        <p:nvSpPr>
          <p:cNvPr id="25" name="Нижний колонтитул 24"/>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26" name="Номер слайда 25"/>
          <p:cNvSpPr>
            <a:spLocks noGrp="1"/>
          </p:cNvSpPr>
          <p:nvPr>
            <p:ph type="sldNum" sz="quarter" idx="12"/>
          </p:nvPr>
        </p:nvSpPr>
        <p:spPr/>
        <p:txBody>
          <a:bodyPr/>
          <a:lstStyle/>
          <a:p>
            <a:fld id="{B4F3423E-BE94-4D8F-8D15-F213DF845BA4}" type="slidenum">
              <a:rPr lang="ru-RU" smtClean="0"/>
              <a:t>32</a:t>
            </a:fld>
            <a:endParaRPr lang="ru-RU"/>
          </a:p>
        </p:txBody>
      </p:sp>
      <p:graphicFrame>
        <p:nvGraphicFramePr>
          <p:cNvPr id="15" name="Таблица 14"/>
          <p:cNvGraphicFramePr>
            <a:graphicFrameLocks noGrp="1"/>
          </p:cNvGraphicFramePr>
          <p:nvPr>
            <p:extLst>
              <p:ext uri="{D42A27DB-BD31-4B8C-83A1-F6EECF244321}">
                <p14:modId xmlns:p14="http://schemas.microsoft.com/office/powerpoint/2010/main" val="1618129308"/>
              </p:ext>
            </p:extLst>
          </p:nvPr>
        </p:nvGraphicFramePr>
        <p:xfrm>
          <a:off x="5586153" y="1658125"/>
          <a:ext cx="3183774" cy="3724555"/>
        </p:xfrm>
        <a:graphic>
          <a:graphicData uri="http://schemas.openxmlformats.org/drawingml/2006/table">
            <a:tbl>
              <a:tblPr firstRow="1" firstCol="1" bandRow="1">
                <a:tableStyleId>{5C22544A-7EE6-4342-B048-85BDC9FD1C3A}</a:tableStyleId>
              </a:tblPr>
              <a:tblGrid>
                <a:gridCol w="2154451"/>
                <a:gridCol w="1029323"/>
              </a:tblGrid>
              <a:tr h="349617">
                <a:tc>
                  <a:txBody>
                    <a:bodyPr/>
                    <a:lstStyle/>
                    <a:p>
                      <a:pPr algn="just">
                        <a:lnSpc>
                          <a:spcPct val="107000"/>
                        </a:lnSpc>
                        <a:spcAft>
                          <a:spcPts val="0"/>
                        </a:spcAft>
                      </a:pPr>
                      <a:r>
                        <a:rPr lang="en-US" sz="1600" b="1"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Land area</a:t>
                      </a:r>
                      <a:endParaRPr lang="ru-RU"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7000"/>
                        </a:lnSpc>
                        <a:spcAft>
                          <a:spcPts val="0"/>
                        </a:spcAft>
                      </a:pPr>
                      <a:r>
                        <a:rPr lang="ru-RU" sz="1600" b="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12 </a:t>
                      </a:r>
                      <a:r>
                        <a:rPr lang="en-US" sz="1600" b="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Ha</a:t>
                      </a:r>
                      <a:endParaRPr lang="ru-RU"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r h="349617">
                <a:tc>
                  <a:txBody>
                    <a:bodyPr/>
                    <a:lstStyle/>
                    <a:p>
                      <a:pPr algn="just">
                        <a:lnSpc>
                          <a:spcPct val="107000"/>
                        </a:lnSpc>
                        <a:spcAft>
                          <a:spcPts val="0"/>
                        </a:spcAft>
                      </a:pPr>
                      <a:r>
                        <a:rPr lang="en-US" sz="1600" b="1" dirty="0" smtClean="0">
                          <a:solidFill>
                            <a:schemeClr val="bg1"/>
                          </a:solidFill>
                          <a:effectLst/>
                        </a:rPr>
                        <a:t>Construction area</a:t>
                      </a:r>
                      <a:endParaRPr lang="ru-RU"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7000"/>
                        </a:lnSpc>
                        <a:spcAft>
                          <a:spcPts val="0"/>
                        </a:spcAft>
                      </a:pPr>
                      <a:r>
                        <a:rPr lang="ru-RU" sz="1600" b="0" dirty="0">
                          <a:solidFill>
                            <a:schemeClr val="tx1"/>
                          </a:solidFill>
                          <a:effectLst/>
                        </a:rPr>
                        <a:t>40 </a:t>
                      </a:r>
                      <a:r>
                        <a:rPr lang="ru-RU" sz="1600" b="0" dirty="0" smtClean="0">
                          <a:solidFill>
                            <a:schemeClr val="tx1"/>
                          </a:solidFill>
                          <a:effectLst/>
                        </a:rPr>
                        <a:t>000</a:t>
                      </a:r>
                      <a:r>
                        <a:rPr lang="en-US" sz="1600" b="0" dirty="0" smtClean="0">
                          <a:solidFill>
                            <a:schemeClr val="tx1"/>
                          </a:solidFill>
                          <a:effectLst/>
                        </a:rPr>
                        <a:t> m</a:t>
                      </a:r>
                      <a:r>
                        <a:rPr lang="en-US" sz="1600" b="0" baseline="30000" dirty="0" smtClean="0">
                          <a:solidFill>
                            <a:schemeClr val="tx1"/>
                          </a:solidFill>
                          <a:effectLst/>
                        </a:rPr>
                        <a:t>2</a:t>
                      </a:r>
                      <a:endParaRPr lang="ru-RU"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r h="627609">
                <a:tc>
                  <a:txBody>
                    <a:bodyPr/>
                    <a:lstStyle/>
                    <a:p>
                      <a:pPr algn="just">
                        <a:lnSpc>
                          <a:spcPct val="107000"/>
                        </a:lnSpc>
                        <a:spcAft>
                          <a:spcPts val="0"/>
                        </a:spcAft>
                      </a:pPr>
                      <a:r>
                        <a:rPr lang="en-US" sz="1600" dirty="0" smtClean="0">
                          <a:effectLst/>
                        </a:rPr>
                        <a:t>Area of the building compartments</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7000"/>
                        </a:lnSpc>
                        <a:spcAft>
                          <a:spcPts val="0"/>
                        </a:spcAft>
                      </a:pPr>
                      <a:r>
                        <a:rPr lang="ru-RU" sz="1600" dirty="0">
                          <a:effectLst/>
                        </a:rPr>
                        <a:t>68 </a:t>
                      </a:r>
                      <a:r>
                        <a:rPr lang="ru-RU" sz="1600" dirty="0" smtClean="0">
                          <a:effectLst/>
                        </a:rPr>
                        <a:t>000</a:t>
                      </a:r>
                      <a:r>
                        <a:rPr lang="en-US" sz="1600" dirty="0" smtClean="0">
                          <a:effectLst/>
                        </a:rPr>
                        <a:t> m</a:t>
                      </a:r>
                      <a:r>
                        <a:rPr lang="en-US" sz="1600" baseline="30000" dirty="0" smtClean="0">
                          <a:effectLst/>
                        </a:rPr>
                        <a:t>2</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r h="599428">
                <a:tc>
                  <a:txBody>
                    <a:bodyPr/>
                    <a:lstStyle/>
                    <a:p>
                      <a:pPr algn="just">
                        <a:lnSpc>
                          <a:spcPct val="107000"/>
                        </a:lnSpc>
                        <a:spcAft>
                          <a:spcPts val="0"/>
                        </a:spcAft>
                      </a:pPr>
                      <a:r>
                        <a:rPr lang="en-US" sz="1600" dirty="0" smtClean="0">
                          <a:effectLst/>
                        </a:rPr>
                        <a:t>Water consumption (cold/hot)</a:t>
                      </a:r>
                    </a:p>
                  </a:txBody>
                  <a:tcPr marL="51435" marR="51435" marT="0" marB="0" anchor="ctr"/>
                </a:tc>
                <a:tc>
                  <a:txBody>
                    <a:bodyPr/>
                    <a:lstStyle/>
                    <a:p>
                      <a:pPr algn="r">
                        <a:lnSpc>
                          <a:spcPct val="107000"/>
                        </a:lnSpc>
                        <a:spcAft>
                          <a:spcPts val="0"/>
                        </a:spcAft>
                      </a:pPr>
                      <a:r>
                        <a:rPr lang="ru-RU" sz="1600" dirty="0" smtClean="0">
                          <a:effectLst/>
                        </a:rPr>
                        <a:t>40 / 7</a:t>
                      </a:r>
                      <a:r>
                        <a:rPr lang="en-US" sz="1600" dirty="0" smtClean="0">
                          <a:effectLst/>
                        </a:rPr>
                        <a:t> m</a:t>
                      </a:r>
                      <a:r>
                        <a:rPr lang="en-US" sz="1600" baseline="30000" dirty="0" smtClean="0">
                          <a:effectLst/>
                        </a:rPr>
                        <a:t>3</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r h="599428">
                <a:tc>
                  <a:txBody>
                    <a:bodyPr/>
                    <a:lstStyle/>
                    <a:p>
                      <a:pPr algn="just">
                        <a:lnSpc>
                          <a:spcPct val="107000"/>
                        </a:lnSpc>
                        <a:spcAft>
                          <a:spcPts val="0"/>
                        </a:spcAft>
                      </a:pPr>
                      <a:r>
                        <a:rPr lang="en-US" sz="1600" dirty="0" smtClean="0">
                          <a:effectLst/>
                        </a:rPr>
                        <a:t>Heat consumption</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7000"/>
                        </a:lnSpc>
                        <a:spcAft>
                          <a:spcPts val="0"/>
                        </a:spcAft>
                      </a:pPr>
                      <a:r>
                        <a:rPr lang="ru-RU" sz="1600" dirty="0" smtClean="0">
                          <a:effectLst/>
                        </a:rPr>
                        <a:t>7</a:t>
                      </a:r>
                      <a:r>
                        <a:rPr lang="en-US" sz="1600" dirty="0" smtClean="0">
                          <a:effectLst/>
                        </a:rPr>
                        <a:t>.</a:t>
                      </a:r>
                      <a:r>
                        <a:rPr lang="ru-RU" sz="1600" dirty="0" smtClean="0">
                          <a:effectLst/>
                        </a:rPr>
                        <a:t>5</a:t>
                      </a:r>
                      <a:r>
                        <a:rPr lang="en-US" sz="1600" dirty="0" smtClean="0">
                          <a:effectLst/>
                        </a:rPr>
                        <a:t> </a:t>
                      </a:r>
                      <a:r>
                        <a:rPr lang="en-US" sz="1600" dirty="0" err="1" smtClean="0">
                          <a:effectLst/>
                        </a:rPr>
                        <a:t>Gkal</a:t>
                      </a:r>
                      <a:r>
                        <a:rPr lang="en-US" sz="1600" dirty="0" smtClean="0">
                          <a:effectLst/>
                        </a:rPr>
                        <a:t>/hour</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r h="599428">
                <a:tc>
                  <a:txBody>
                    <a:bodyPr/>
                    <a:lstStyle/>
                    <a:p>
                      <a:pPr algn="just">
                        <a:lnSpc>
                          <a:spcPct val="107000"/>
                        </a:lnSpc>
                        <a:spcAft>
                          <a:spcPts val="0"/>
                        </a:spcAft>
                      </a:pPr>
                      <a:r>
                        <a:rPr lang="en-US" sz="1600" dirty="0" smtClean="0">
                          <a:effectLst/>
                        </a:rPr>
                        <a:t>Electrical power</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r">
                        <a:lnSpc>
                          <a:spcPct val="107000"/>
                        </a:lnSpc>
                        <a:spcAft>
                          <a:spcPts val="0"/>
                        </a:spcAft>
                      </a:pPr>
                      <a:r>
                        <a:rPr lang="ru-RU" sz="1600" dirty="0" smtClean="0">
                          <a:effectLst/>
                        </a:rPr>
                        <a:t>20</a:t>
                      </a:r>
                      <a:r>
                        <a:rPr lang="ru-RU" sz="1600" baseline="0" dirty="0" smtClean="0">
                          <a:effectLst/>
                        </a:rPr>
                        <a:t> 000</a:t>
                      </a:r>
                      <a:r>
                        <a:rPr lang="en-US" sz="1600" baseline="0" dirty="0" smtClean="0">
                          <a:effectLst/>
                        </a:rPr>
                        <a:t> kVA</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r h="599428">
                <a:tc>
                  <a:txBody>
                    <a:bodyPr/>
                    <a:lstStyle/>
                    <a:p>
                      <a:pPr algn="just">
                        <a:lnSpc>
                          <a:spcPct val="107000"/>
                        </a:lnSpc>
                        <a:spcAft>
                          <a:spcPts val="0"/>
                        </a:spcAft>
                      </a:pPr>
                      <a:r>
                        <a:rPr lang="en-US" sz="1600" dirty="0" smtClean="0">
                          <a:effectLst/>
                        </a:rPr>
                        <a:t>Stuff</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7000"/>
                        </a:lnSpc>
                        <a:spcAft>
                          <a:spcPts val="0"/>
                        </a:spcAft>
                      </a:pPr>
                      <a:r>
                        <a:rPr lang="ru-RU" sz="1600" dirty="0" smtClean="0">
                          <a:effectLst/>
                        </a:rPr>
                        <a:t>300</a:t>
                      </a:r>
                      <a:r>
                        <a:rPr lang="en-US" sz="1600" dirty="0" smtClean="0">
                          <a:effectLst/>
                        </a:rPr>
                        <a:t> peoples</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b">
                    <a:solidFill>
                      <a:schemeClr val="accent1">
                        <a:lumMod val="20000"/>
                        <a:lumOff val="80000"/>
                      </a:schemeClr>
                    </a:solidFill>
                  </a:tcPr>
                </a:tc>
              </a:tr>
            </a:tbl>
          </a:graphicData>
        </a:graphic>
      </p:graphicFrame>
      <p:cxnSp>
        <p:nvCxnSpPr>
          <p:cNvPr id="3" name="Прямая со стрелкой 2"/>
          <p:cNvCxnSpPr/>
          <p:nvPr/>
        </p:nvCxnSpPr>
        <p:spPr>
          <a:xfrm flipV="1">
            <a:off x="267105" y="5272043"/>
            <a:ext cx="4720590" cy="514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32341" y="5455146"/>
            <a:ext cx="604653" cy="300082"/>
          </a:xfrm>
          <a:prstGeom prst="rect">
            <a:avLst/>
          </a:prstGeom>
          <a:noFill/>
        </p:spPr>
        <p:txBody>
          <a:bodyPr wrap="none" rtlCol="0">
            <a:spAutoFit/>
          </a:bodyPr>
          <a:lstStyle/>
          <a:p>
            <a:r>
              <a:rPr lang="en-US" sz="1350" dirty="0">
                <a:solidFill>
                  <a:schemeClr val="accent1"/>
                </a:solidFill>
              </a:rPr>
              <a:t>345 </a:t>
            </a:r>
            <a:r>
              <a:rPr lang="ru-RU" sz="1350" dirty="0">
                <a:solidFill>
                  <a:schemeClr val="accent1"/>
                </a:solidFill>
              </a:rPr>
              <a:t>м</a:t>
            </a:r>
          </a:p>
        </p:txBody>
      </p:sp>
    </p:spTree>
    <p:extLst>
      <p:ext uri="{BB962C8B-B14F-4D97-AF65-F5344CB8AC3E}">
        <p14:creationId xmlns:p14="http://schemas.microsoft.com/office/powerpoint/2010/main" val="16501324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4" y="1778925"/>
            <a:ext cx="8298676" cy="3990108"/>
          </a:xfrm>
          <a:prstGeom prst="rect">
            <a:avLst/>
          </a:prstGeom>
        </p:spPr>
      </p:pic>
      <p:pic>
        <p:nvPicPr>
          <p:cNvPr id="3" name="Рисунок 2"/>
          <p:cNvPicPr>
            <a:picLocks noChangeAspect="1"/>
          </p:cNvPicPr>
          <p:nvPr/>
        </p:nvPicPr>
        <p:blipFill>
          <a:blip r:embed="rId3"/>
          <a:stretch>
            <a:fillRect/>
          </a:stretch>
        </p:blipFill>
        <p:spPr>
          <a:xfrm>
            <a:off x="5883005" y="126923"/>
            <a:ext cx="2982519" cy="1209313"/>
          </a:xfrm>
          <a:prstGeom prst="rect">
            <a:avLst/>
          </a:prstGeom>
        </p:spPr>
      </p:pic>
      <p:sp>
        <p:nvSpPr>
          <p:cNvPr id="4" name="Нижний колонтитул 3"/>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33</a:t>
            </a:fld>
            <a:endParaRPr lang="ru-RU"/>
          </a:p>
        </p:txBody>
      </p:sp>
    </p:spTree>
    <p:extLst>
      <p:ext uri="{BB962C8B-B14F-4D97-AF65-F5344CB8AC3E}">
        <p14:creationId xmlns:p14="http://schemas.microsoft.com/office/powerpoint/2010/main" val="25703676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1384" y="884768"/>
            <a:ext cx="5418667" cy="694266"/>
          </a:xfrm>
        </p:spPr>
        <p:txBody>
          <a:bodyPr>
            <a:normAutofit/>
          </a:bodyPr>
          <a:lstStyle/>
          <a:p>
            <a:r>
              <a:rPr lang="en-US" dirty="0" smtClean="0"/>
              <a:t>Phase-1 beamlines</a:t>
            </a:r>
            <a:endParaRPr lang="ru-RU" dirty="0"/>
          </a:p>
        </p:txBody>
      </p:sp>
      <p:sp>
        <p:nvSpPr>
          <p:cNvPr id="3" name="Объект 2"/>
          <p:cNvSpPr>
            <a:spLocks noGrp="1"/>
          </p:cNvSpPr>
          <p:nvPr>
            <p:ph idx="1"/>
          </p:nvPr>
        </p:nvSpPr>
        <p:spPr>
          <a:xfrm>
            <a:off x="1608527" y="1650241"/>
            <a:ext cx="5792153" cy="3560615"/>
          </a:xfrm>
        </p:spPr>
        <p:txBody>
          <a:bodyPr>
            <a:normAutofit fontScale="70000" lnSpcReduction="20000"/>
          </a:bodyPr>
          <a:lstStyle/>
          <a:p>
            <a:pPr lvl="0"/>
            <a:r>
              <a:rPr lang="en-US" dirty="0" err="1" smtClean="0">
                <a:solidFill>
                  <a:srgbClr val="C00000"/>
                </a:solidFill>
              </a:rPr>
              <a:t>Nanofocus</a:t>
            </a:r>
            <a:r>
              <a:rPr lang="en-US" dirty="0" smtClean="0">
                <a:solidFill>
                  <a:srgbClr val="C00000"/>
                </a:solidFill>
              </a:rPr>
              <a:t> beamline. scanning </a:t>
            </a:r>
            <a:r>
              <a:rPr lang="el-GR" dirty="0" smtClean="0">
                <a:solidFill>
                  <a:srgbClr val="C00000"/>
                </a:solidFill>
              </a:rPr>
              <a:t>μ</a:t>
            </a:r>
            <a:r>
              <a:rPr lang="en-US" dirty="0" smtClean="0">
                <a:solidFill>
                  <a:srgbClr val="C00000"/>
                </a:solidFill>
              </a:rPr>
              <a:t>XRF </a:t>
            </a:r>
            <a:r>
              <a:rPr lang="ru-RU" dirty="0" smtClean="0">
                <a:solidFill>
                  <a:srgbClr val="C00000"/>
                </a:solidFill>
              </a:rPr>
              <a:t> </a:t>
            </a:r>
            <a:r>
              <a:rPr lang="ru-RU" dirty="0" smtClean="0"/>
              <a:t>(</a:t>
            </a:r>
            <a:r>
              <a:rPr lang="en-US" b="1" dirty="0"/>
              <a:t>V.S. </a:t>
            </a:r>
            <a:r>
              <a:rPr lang="en-US" b="1" dirty="0" err="1"/>
              <a:t>Sobolev</a:t>
            </a:r>
            <a:r>
              <a:rPr lang="en-US" b="1" dirty="0"/>
              <a:t> Institute of Geology and Mineralogy </a:t>
            </a:r>
            <a:r>
              <a:rPr lang="ru-RU" dirty="0" smtClean="0"/>
              <a:t>);</a:t>
            </a:r>
            <a:endParaRPr lang="ru-RU" dirty="0"/>
          </a:p>
          <a:p>
            <a:pPr lvl="0"/>
            <a:r>
              <a:rPr lang="en-US" dirty="0" smtClean="0">
                <a:solidFill>
                  <a:srgbClr val="C00000"/>
                </a:solidFill>
              </a:rPr>
              <a:t>Structural diagnostic beamline </a:t>
            </a:r>
            <a:r>
              <a:rPr lang="ru-RU" dirty="0" smtClean="0"/>
              <a:t>(</a:t>
            </a:r>
            <a:r>
              <a:rPr lang="en-US" b="1" dirty="0"/>
              <a:t>Institute of Solid State Chemistry and </a:t>
            </a:r>
            <a:r>
              <a:rPr lang="en-US" b="1" dirty="0" err="1"/>
              <a:t>Mechanochemistry</a:t>
            </a:r>
            <a:r>
              <a:rPr lang="ru-RU" dirty="0" smtClean="0"/>
              <a:t>);</a:t>
            </a:r>
            <a:endParaRPr lang="ru-RU" dirty="0"/>
          </a:p>
          <a:p>
            <a:pPr lvl="0"/>
            <a:r>
              <a:rPr lang="en-US" dirty="0" smtClean="0">
                <a:solidFill>
                  <a:srgbClr val="C00000"/>
                </a:solidFill>
              </a:rPr>
              <a:t>Fast dynamic processes beamline </a:t>
            </a:r>
            <a:r>
              <a:rPr lang="ru-RU" dirty="0" smtClean="0"/>
              <a:t>(</a:t>
            </a:r>
            <a:r>
              <a:rPr lang="en-US" b="1" dirty="0" err="1"/>
              <a:t>Lavrentyev</a:t>
            </a:r>
            <a:r>
              <a:rPr lang="en-US" b="1" dirty="0"/>
              <a:t> Institute of Hydrodynamics</a:t>
            </a:r>
            <a:r>
              <a:rPr lang="ru-RU" dirty="0" smtClean="0"/>
              <a:t>);</a:t>
            </a:r>
            <a:endParaRPr lang="ru-RU" dirty="0"/>
          </a:p>
          <a:p>
            <a:pPr lvl="0"/>
            <a:r>
              <a:rPr lang="en-US" dirty="0" smtClean="0">
                <a:solidFill>
                  <a:srgbClr val="C00000"/>
                </a:solidFill>
              </a:rPr>
              <a:t>XAFS</a:t>
            </a:r>
            <a:r>
              <a:rPr lang="ru-RU" dirty="0" smtClean="0">
                <a:solidFill>
                  <a:srgbClr val="C00000"/>
                </a:solidFill>
              </a:rPr>
              <a:t>-</a:t>
            </a:r>
            <a:r>
              <a:rPr lang="en-US" dirty="0" smtClean="0">
                <a:solidFill>
                  <a:srgbClr val="C00000"/>
                </a:solidFill>
              </a:rPr>
              <a:t>spectroscopy and MCD beamline </a:t>
            </a:r>
            <a:r>
              <a:rPr lang="ru-RU" dirty="0" smtClean="0"/>
              <a:t>(</a:t>
            </a:r>
            <a:r>
              <a:rPr lang="en-US" b="1" dirty="0" err="1"/>
              <a:t>Boreskov</a:t>
            </a:r>
            <a:r>
              <a:rPr lang="en-US" b="1" dirty="0"/>
              <a:t> Institute of Catalysis</a:t>
            </a:r>
            <a:r>
              <a:rPr lang="ru-RU" dirty="0" smtClean="0"/>
              <a:t>);</a:t>
            </a:r>
            <a:endParaRPr lang="ru-RU" dirty="0"/>
          </a:p>
          <a:p>
            <a:pPr lvl="0"/>
            <a:r>
              <a:rPr lang="en-US" dirty="0" smtClean="0">
                <a:solidFill>
                  <a:srgbClr val="C00000"/>
                </a:solidFill>
              </a:rPr>
              <a:t>Phase contrast imaging and </a:t>
            </a:r>
            <a:r>
              <a:rPr lang="en-US" dirty="0" err="1" smtClean="0">
                <a:solidFill>
                  <a:srgbClr val="C00000"/>
                </a:solidFill>
              </a:rPr>
              <a:t>microtomography</a:t>
            </a:r>
            <a:r>
              <a:rPr lang="en-US" dirty="0" smtClean="0">
                <a:solidFill>
                  <a:srgbClr val="C00000"/>
                </a:solidFill>
              </a:rPr>
              <a:t> beamline </a:t>
            </a:r>
            <a:r>
              <a:rPr lang="ru-RU" dirty="0" smtClean="0"/>
              <a:t>(</a:t>
            </a:r>
            <a:r>
              <a:rPr lang="en-US" b="1" dirty="0" err="1" smtClean="0"/>
              <a:t>Budker</a:t>
            </a:r>
            <a:r>
              <a:rPr lang="en-US" b="1" dirty="0" smtClean="0"/>
              <a:t> Institute of Nuclear </a:t>
            </a:r>
            <a:r>
              <a:rPr lang="en-US" b="1" dirty="0" err="1" smtClean="0"/>
              <a:t>Physisc</a:t>
            </a:r>
            <a:r>
              <a:rPr lang="ru-RU" dirty="0" smtClean="0"/>
              <a:t>);</a:t>
            </a:r>
            <a:endParaRPr lang="ru-RU" dirty="0"/>
          </a:p>
          <a:p>
            <a:pPr lvl="0"/>
            <a:r>
              <a:rPr lang="en-US" dirty="0" smtClean="0">
                <a:solidFill>
                  <a:srgbClr val="C00000"/>
                </a:solidFill>
              </a:rPr>
              <a:t>Soft X-ray spectroscopy and reflectometry beamline</a:t>
            </a:r>
            <a:r>
              <a:rPr lang="ru-RU" dirty="0" smtClean="0">
                <a:solidFill>
                  <a:srgbClr val="C00000"/>
                </a:solidFill>
              </a:rPr>
              <a:t> </a:t>
            </a:r>
            <a:r>
              <a:rPr lang="ru-RU" dirty="0" smtClean="0"/>
              <a:t>(</a:t>
            </a:r>
            <a:r>
              <a:rPr lang="en-US" b="1" dirty="0" err="1"/>
              <a:t>Nikolaev</a:t>
            </a:r>
            <a:r>
              <a:rPr lang="en-US" b="1" dirty="0"/>
              <a:t> Institute of Inorganic Chemistry</a:t>
            </a:r>
            <a:r>
              <a:rPr lang="ru-RU" dirty="0" smtClean="0"/>
              <a:t>).</a:t>
            </a:r>
            <a:endParaRPr lang="ru-RU" dirty="0"/>
          </a:p>
        </p:txBody>
      </p:sp>
      <p:sp>
        <p:nvSpPr>
          <p:cNvPr id="4" name="Нижний колонтитул 3"/>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34</a:t>
            </a:fld>
            <a:endParaRPr lang="ru-RU"/>
          </a:p>
        </p:txBody>
      </p:sp>
    </p:spTree>
    <p:extLst>
      <p:ext uri="{BB962C8B-B14F-4D97-AF65-F5344CB8AC3E}">
        <p14:creationId xmlns:p14="http://schemas.microsoft.com/office/powerpoint/2010/main" val="3938809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945897"/>
            <a:ext cx="6858000" cy="375487"/>
          </a:xfrm>
          <a:prstGeom prst="rect">
            <a:avLst/>
          </a:prstGeom>
          <a:noFill/>
        </p:spPr>
        <p:txBody>
          <a:bodyPr wrap="square" rtlCol="0">
            <a:spAutoFit/>
          </a:bodyPr>
          <a:lstStyle/>
          <a:p>
            <a:pPr algn="ctr"/>
            <a:r>
              <a:rPr lang="en-US" sz="1840" u="sng" dirty="0"/>
              <a:t>Stages and funding (</a:t>
            </a:r>
            <a:r>
              <a:rPr lang="en-US" sz="1840" u="sng" dirty="0" err="1"/>
              <a:t>bln</a:t>
            </a:r>
            <a:r>
              <a:rPr lang="en-US" sz="1840" u="sng" dirty="0"/>
              <a:t>. Rub. In the prices of 2017)</a:t>
            </a:r>
            <a:endParaRPr lang="ru-RU" sz="1840" u="sng" dirty="0"/>
          </a:p>
        </p:txBody>
      </p:sp>
      <p:graphicFrame>
        <p:nvGraphicFramePr>
          <p:cNvPr id="4" name="Таблица 3"/>
          <p:cNvGraphicFramePr>
            <a:graphicFrameLocks noGrp="1"/>
          </p:cNvGraphicFramePr>
          <p:nvPr>
            <p:extLst>
              <p:ext uri="{D42A27DB-BD31-4B8C-83A1-F6EECF244321}">
                <p14:modId xmlns:p14="http://schemas.microsoft.com/office/powerpoint/2010/main" val="3711373228"/>
              </p:ext>
            </p:extLst>
          </p:nvPr>
        </p:nvGraphicFramePr>
        <p:xfrm>
          <a:off x="1480317" y="2115675"/>
          <a:ext cx="6157999" cy="2675446"/>
        </p:xfrm>
        <a:graphic>
          <a:graphicData uri="http://schemas.openxmlformats.org/drawingml/2006/table">
            <a:tbl>
              <a:tblPr firstRow="1" bandRow="1">
                <a:tableStyleId>{93296810-A885-4BE3-A3E7-6D5BEEA58F35}</a:tableStyleId>
              </a:tblPr>
              <a:tblGrid>
                <a:gridCol w="1673219"/>
                <a:gridCol w="448478"/>
                <a:gridCol w="448478"/>
                <a:gridCol w="448478"/>
                <a:gridCol w="448478"/>
                <a:gridCol w="448478"/>
                <a:gridCol w="448478"/>
                <a:gridCol w="448478"/>
                <a:gridCol w="448478"/>
                <a:gridCol w="448478"/>
                <a:gridCol w="448478"/>
              </a:tblGrid>
              <a:tr h="342141">
                <a:tc>
                  <a:txBody>
                    <a:bodyPr/>
                    <a:lstStyle/>
                    <a:p>
                      <a:pPr algn="ctr"/>
                      <a:r>
                        <a:rPr lang="en-US" sz="1400" dirty="0" smtClean="0"/>
                        <a:t>Stages</a:t>
                      </a:r>
                      <a:endParaRPr lang="ru-RU" sz="1400" dirty="0"/>
                    </a:p>
                  </a:txBody>
                  <a:tcPr marL="60070" marR="60070" marT="30035" marB="30035"/>
                </a:tc>
                <a:tc>
                  <a:txBody>
                    <a:bodyPr/>
                    <a:lstStyle/>
                    <a:p>
                      <a:pPr algn="ctr"/>
                      <a:r>
                        <a:rPr lang="ru-RU" sz="1400" dirty="0" smtClean="0"/>
                        <a:t>18</a:t>
                      </a:r>
                      <a:endParaRPr lang="ru-RU" sz="1400" dirty="0"/>
                    </a:p>
                  </a:txBody>
                  <a:tcPr marL="60070" marR="60070" marT="30035" marB="30035"/>
                </a:tc>
                <a:tc>
                  <a:txBody>
                    <a:bodyPr/>
                    <a:lstStyle/>
                    <a:p>
                      <a:pPr algn="ctr"/>
                      <a:r>
                        <a:rPr lang="ru-RU" sz="1400" dirty="0" smtClean="0"/>
                        <a:t>19</a:t>
                      </a:r>
                      <a:endParaRPr lang="ru-RU" sz="1400" dirty="0"/>
                    </a:p>
                  </a:txBody>
                  <a:tcPr marL="60070" marR="60070" marT="30035" marB="30035"/>
                </a:tc>
                <a:tc>
                  <a:txBody>
                    <a:bodyPr/>
                    <a:lstStyle/>
                    <a:p>
                      <a:pPr algn="ctr"/>
                      <a:r>
                        <a:rPr lang="ru-RU" sz="1400" dirty="0" smtClean="0"/>
                        <a:t>20</a:t>
                      </a:r>
                      <a:endParaRPr lang="ru-RU" sz="1400" dirty="0"/>
                    </a:p>
                  </a:txBody>
                  <a:tcPr marL="60070" marR="60070" marT="30035" marB="30035"/>
                </a:tc>
                <a:tc>
                  <a:txBody>
                    <a:bodyPr/>
                    <a:lstStyle/>
                    <a:p>
                      <a:pPr algn="ctr"/>
                      <a:r>
                        <a:rPr lang="ru-RU" sz="1400" dirty="0" smtClean="0"/>
                        <a:t>21</a:t>
                      </a:r>
                      <a:endParaRPr lang="ru-RU" sz="1400" dirty="0"/>
                    </a:p>
                  </a:txBody>
                  <a:tcPr marL="60070" marR="60070" marT="30035" marB="30035"/>
                </a:tc>
                <a:tc>
                  <a:txBody>
                    <a:bodyPr/>
                    <a:lstStyle/>
                    <a:p>
                      <a:pPr algn="ctr"/>
                      <a:r>
                        <a:rPr lang="ru-RU" sz="1400" dirty="0" smtClean="0"/>
                        <a:t>22</a:t>
                      </a:r>
                      <a:endParaRPr lang="ru-RU" sz="1400" dirty="0"/>
                    </a:p>
                  </a:txBody>
                  <a:tcPr marL="60070" marR="60070" marT="30035" marB="30035"/>
                </a:tc>
                <a:tc>
                  <a:txBody>
                    <a:bodyPr/>
                    <a:lstStyle/>
                    <a:p>
                      <a:pPr algn="ctr"/>
                      <a:r>
                        <a:rPr lang="ru-RU" sz="1400" dirty="0" smtClean="0"/>
                        <a:t>23</a:t>
                      </a:r>
                      <a:endParaRPr lang="ru-RU" sz="1400" dirty="0"/>
                    </a:p>
                  </a:txBody>
                  <a:tcPr marL="60070" marR="60070" marT="30035" marB="30035"/>
                </a:tc>
                <a:tc>
                  <a:txBody>
                    <a:bodyPr/>
                    <a:lstStyle/>
                    <a:p>
                      <a:pPr algn="ctr"/>
                      <a:r>
                        <a:rPr lang="ru-RU" sz="1400" dirty="0" smtClean="0"/>
                        <a:t>24</a:t>
                      </a:r>
                      <a:endParaRPr lang="ru-RU" sz="1400" dirty="0"/>
                    </a:p>
                  </a:txBody>
                  <a:tcPr marL="60070" marR="60070" marT="30035" marB="30035"/>
                </a:tc>
                <a:tc>
                  <a:txBody>
                    <a:bodyPr/>
                    <a:lstStyle/>
                    <a:p>
                      <a:pPr algn="ctr"/>
                      <a:r>
                        <a:rPr lang="ru-RU" sz="1400" dirty="0" smtClean="0"/>
                        <a:t>-</a:t>
                      </a:r>
                      <a:endParaRPr lang="ru-RU" sz="1400" dirty="0"/>
                    </a:p>
                  </a:txBody>
                  <a:tcPr marL="60070" marR="60070" marT="30035" marB="30035"/>
                </a:tc>
                <a:tc>
                  <a:txBody>
                    <a:bodyPr/>
                    <a:lstStyle/>
                    <a:p>
                      <a:pPr algn="ctr"/>
                      <a:r>
                        <a:rPr lang="ru-RU" sz="1400" dirty="0" smtClean="0"/>
                        <a:t>33</a:t>
                      </a:r>
                      <a:endParaRPr lang="ru-RU" sz="1400" dirty="0"/>
                    </a:p>
                  </a:txBody>
                  <a:tcPr marL="60070" marR="60070" marT="30035" marB="30035"/>
                </a:tc>
                <a:tc>
                  <a:txBody>
                    <a:bodyPr/>
                    <a:lstStyle/>
                    <a:p>
                      <a:pPr algn="ctr"/>
                      <a:r>
                        <a:rPr lang="ru-RU" sz="1400" dirty="0" smtClean="0"/>
                        <a:t>34</a:t>
                      </a:r>
                      <a:endParaRPr lang="ru-RU" sz="1400" dirty="0"/>
                    </a:p>
                  </a:txBody>
                  <a:tcPr marL="60070" marR="60070" marT="30035" marB="30035"/>
                </a:tc>
              </a:tr>
              <a:tr h="357111">
                <a:tc>
                  <a:txBody>
                    <a:bodyPr/>
                    <a:lstStyle/>
                    <a:p>
                      <a:r>
                        <a:rPr lang="en-US" sz="1600" dirty="0" smtClean="0"/>
                        <a:t>CDR</a:t>
                      </a:r>
                      <a:endParaRPr lang="ru-RU" sz="1600" dirty="0"/>
                    </a:p>
                  </a:txBody>
                  <a:tcPr marL="60070" marR="60070" marT="30035" marB="30035" anchor="ctr"/>
                </a:tc>
                <a:tc>
                  <a:txBody>
                    <a:bodyPr/>
                    <a:lstStyle/>
                    <a:p>
                      <a:pPr algn="ctr"/>
                      <a:endParaRPr lang="ru-RU" sz="1600" dirty="0"/>
                    </a:p>
                  </a:txBody>
                  <a:tcPr marL="60070" marR="60070" marT="30035" marB="30035" anchor="ctr">
                    <a:solidFill>
                      <a:srgbClr val="FFC000"/>
                    </a:solidFill>
                  </a:tcP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a:p>
                  </a:txBody>
                  <a:tcPr marL="60070" marR="60070" marT="30035" marB="30035" anchor="ctr"/>
                </a:tc>
                <a:tc>
                  <a:txBody>
                    <a:bodyPr/>
                    <a:lstStyle/>
                    <a:p>
                      <a:pPr algn="ctr"/>
                      <a:endParaRPr lang="ru-RU" sz="1600"/>
                    </a:p>
                  </a:txBody>
                  <a:tcPr marL="60070" marR="60070" marT="30035" marB="30035" anchor="ctr"/>
                </a:tc>
                <a:tc>
                  <a:txBody>
                    <a:bodyPr/>
                    <a:lstStyle/>
                    <a:p>
                      <a:pPr algn="ctr"/>
                      <a:endParaRPr lang="ru-RU" sz="160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r>
              <a:tr h="357111">
                <a:tc>
                  <a:txBody>
                    <a:bodyPr/>
                    <a:lstStyle/>
                    <a:p>
                      <a:r>
                        <a:rPr lang="en-US" sz="1600" dirty="0" smtClean="0"/>
                        <a:t>TDR</a:t>
                      </a: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r>
                        <a:rPr lang="ru-RU" sz="1600" dirty="0" smtClean="0"/>
                        <a:t>1.0</a:t>
                      </a:r>
                      <a:endParaRPr lang="ru-RU" sz="1600" dirty="0"/>
                    </a:p>
                  </a:txBody>
                  <a:tcPr marL="60070" marR="60070" marT="30035" marB="30035" anchor="ctr">
                    <a:solidFill>
                      <a:srgbClr val="FFC000"/>
                    </a:solidFill>
                  </a:tcPr>
                </a:tc>
                <a:tc>
                  <a:txBody>
                    <a:bodyPr/>
                    <a:lstStyle/>
                    <a:p>
                      <a:pPr algn="ctr"/>
                      <a:r>
                        <a:rPr lang="ru-RU" sz="1600" dirty="0" smtClean="0"/>
                        <a:t>2.2</a:t>
                      </a:r>
                      <a:endParaRPr lang="ru-RU" sz="1600" dirty="0"/>
                    </a:p>
                  </a:txBody>
                  <a:tcPr marL="60070" marR="60070" marT="30035" marB="30035" anchor="ctr">
                    <a:solidFill>
                      <a:srgbClr val="FFC000"/>
                    </a:solidFill>
                  </a:tcPr>
                </a:tc>
                <a:tc>
                  <a:txBody>
                    <a:bodyPr/>
                    <a:lstStyle/>
                    <a:p>
                      <a:pPr algn="ctr"/>
                      <a:endParaRPr lang="ru-RU" sz="1600"/>
                    </a:p>
                  </a:txBody>
                  <a:tcPr marL="60070" marR="60070" marT="30035" marB="30035" anchor="ctr"/>
                </a:tc>
                <a:tc>
                  <a:txBody>
                    <a:bodyPr/>
                    <a:lstStyle/>
                    <a:p>
                      <a:pPr algn="ctr"/>
                      <a:endParaRPr lang="ru-RU" sz="160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r>
              <a:tr h="540131">
                <a:tc>
                  <a:txBody>
                    <a:bodyPr/>
                    <a:lstStyle/>
                    <a:p>
                      <a:r>
                        <a:rPr lang="en-US" sz="1600" dirty="0" smtClean="0"/>
                        <a:t>Building construction</a:t>
                      </a: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r>
                        <a:rPr lang="ru-RU" sz="1600" dirty="0" smtClean="0"/>
                        <a:t>0.3</a:t>
                      </a:r>
                      <a:endParaRPr lang="ru-RU" sz="1600" dirty="0"/>
                    </a:p>
                  </a:txBody>
                  <a:tcPr marL="60070" marR="60070" marT="30035" marB="30035" anchor="ctr">
                    <a:solidFill>
                      <a:srgbClr val="FFC000"/>
                    </a:solidFill>
                  </a:tcPr>
                </a:tc>
                <a:tc>
                  <a:txBody>
                    <a:bodyPr/>
                    <a:lstStyle/>
                    <a:p>
                      <a:pPr algn="ctr"/>
                      <a:r>
                        <a:rPr lang="ru-RU" sz="1600" dirty="0" smtClean="0"/>
                        <a:t>4.1</a:t>
                      </a:r>
                      <a:endParaRPr lang="ru-RU" sz="1600" dirty="0"/>
                    </a:p>
                  </a:txBody>
                  <a:tcPr marL="60070" marR="60070" marT="30035" marB="30035" anchor="ctr">
                    <a:solidFill>
                      <a:srgbClr val="FFC000"/>
                    </a:solidFill>
                  </a:tcPr>
                </a:tc>
                <a:tc>
                  <a:txBody>
                    <a:bodyPr/>
                    <a:lstStyle/>
                    <a:p>
                      <a:pPr algn="ctr"/>
                      <a:r>
                        <a:rPr lang="ru-RU" sz="1600" dirty="0" smtClean="0"/>
                        <a:t>5.1</a:t>
                      </a:r>
                      <a:endParaRPr lang="ru-RU" sz="1600" dirty="0"/>
                    </a:p>
                  </a:txBody>
                  <a:tcPr marL="60070" marR="60070" marT="30035" marB="30035" anchor="ctr">
                    <a:solidFill>
                      <a:srgbClr val="FFC000"/>
                    </a:solidFill>
                  </a:tcPr>
                </a:tc>
                <a:tc>
                  <a:txBody>
                    <a:bodyPr/>
                    <a:lstStyle/>
                    <a:p>
                      <a:pPr algn="ctr"/>
                      <a:r>
                        <a:rPr lang="ru-RU" sz="1600" dirty="0" smtClean="0"/>
                        <a:t>2.5</a:t>
                      </a:r>
                      <a:endParaRPr lang="ru-RU" sz="1600" dirty="0"/>
                    </a:p>
                  </a:txBody>
                  <a:tcPr marL="60070" marR="60070" marT="30035" marB="30035" anchor="ctr">
                    <a:solidFill>
                      <a:srgbClr val="FFC000"/>
                    </a:solidFill>
                  </a:tcP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r>
              <a:tr h="357111">
                <a:tc>
                  <a:txBody>
                    <a:bodyPr/>
                    <a:lstStyle/>
                    <a:p>
                      <a:r>
                        <a:rPr lang="en-US" sz="1600" dirty="0" smtClean="0"/>
                        <a:t>Accelerator </a:t>
                      </a: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r>
                        <a:rPr lang="ru-RU" sz="1600" dirty="0" smtClean="0"/>
                        <a:t>0.3</a:t>
                      </a:r>
                      <a:endParaRPr lang="ru-RU" sz="1600" dirty="0"/>
                    </a:p>
                  </a:txBody>
                  <a:tcPr marL="60070" marR="60070" marT="30035" marB="30035" anchor="ctr">
                    <a:solidFill>
                      <a:srgbClr val="FFC000"/>
                    </a:solidFill>
                  </a:tcPr>
                </a:tc>
                <a:tc>
                  <a:txBody>
                    <a:bodyPr/>
                    <a:lstStyle/>
                    <a:p>
                      <a:pPr algn="ctr"/>
                      <a:r>
                        <a:rPr lang="ru-RU" sz="1600" dirty="0" smtClean="0"/>
                        <a:t>4.4</a:t>
                      </a:r>
                      <a:endParaRPr lang="ru-RU" sz="1600" dirty="0"/>
                    </a:p>
                  </a:txBody>
                  <a:tcPr marL="60070" marR="60070" marT="30035" marB="30035" anchor="ctr">
                    <a:solidFill>
                      <a:srgbClr val="FFC000"/>
                    </a:solidFill>
                  </a:tcPr>
                </a:tc>
                <a:tc>
                  <a:txBody>
                    <a:bodyPr/>
                    <a:lstStyle/>
                    <a:p>
                      <a:pPr algn="ctr"/>
                      <a:r>
                        <a:rPr lang="ru-RU" sz="1600" dirty="0" smtClean="0"/>
                        <a:t>5.0</a:t>
                      </a:r>
                      <a:endParaRPr lang="ru-RU" sz="1600" dirty="0"/>
                    </a:p>
                  </a:txBody>
                  <a:tcPr marL="60070" marR="60070" marT="30035" marB="30035" anchor="ctr">
                    <a:solidFill>
                      <a:srgbClr val="FFC000"/>
                    </a:solidFill>
                  </a:tcPr>
                </a:tc>
                <a:tc>
                  <a:txBody>
                    <a:bodyPr/>
                    <a:lstStyle/>
                    <a:p>
                      <a:pPr algn="ctr"/>
                      <a:r>
                        <a:rPr lang="ru-RU" sz="1600" dirty="0" smtClean="0"/>
                        <a:t>3.3</a:t>
                      </a:r>
                      <a:endParaRPr lang="ru-RU" sz="1600" dirty="0"/>
                    </a:p>
                  </a:txBody>
                  <a:tcPr marL="60070" marR="60070" marT="30035" marB="30035" anchor="ctr">
                    <a:solidFill>
                      <a:srgbClr val="FFC000"/>
                    </a:solidFill>
                  </a:tcP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r>
              <a:tr h="357111">
                <a:tc>
                  <a:txBody>
                    <a:bodyPr/>
                    <a:lstStyle/>
                    <a:p>
                      <a:r>
                        <a:rPr lang="en-US" sz="1600" dirty="0" smtClean="0"/>
                        <a:t>Beamlines</a:t>
                      </a: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r>
                        <a:rPr lang="ru-RU" sz="1600" dirty="0" smtClean="0"/>
                        <a:t>0.6</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2.0</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2.5</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2.5</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1.0</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1.0</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1.0</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1.0</a:t>
                      </a:r>
                      <a:endParaRPr lang="ru-RU" sz="1600" dirty="0"/>
                    </a:p>
                  </a:txBody>
                  <a:tcPr marL="60070" marR="60070" marT="30035" marB="30035" anchor="ctr">
                    <a:solidFill>
                      <a:schemeClr val="accent4">
                        <a:lumMod val="40000"/>
                        <a:lumOff val="60000"/>
                      </a:schemeClr>
                    </a:solidFill>
                  </a:tcPr>
                </a:tc>
              </a:tr>
              <a:tr h="357111">
                <a:tc>
                  <a:txBody>
                    <a:bodyPr/>
                    <a:lstStyle/>
                    <a:p>
                      <a:r>
                        <a:rPr lang="en-US" sz="1600" dirty="0" smtClean="0"/>
                        <a:t>Maintenance</a:t>
                      </a: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a:p>
                  </a:txBody>
                  <a:tcPr marL="60070" marR="60070" marT="30035" marB="30035" anchor="ctr"/>
                </a:tc>
                <a:tc>
                  <a:txBody>
                    <a:bodyPr/>
                    <a:lstStyle/>
                    <a:p>
                      <a:pPr algn="ctr"/>
                      <a:endParaRPr lang="ru-RU" sz="1600" dirty="0"/>
                    </a:p>
                  </a:txBody>
                  <a:tcPr marL="60070" marR="60070" marT="30035" marB="30035" anchor="ctr"/>
                </a:tc>
                <a:tc>
                  <a:txBody>
                    <a:bodyPr/>
                    <a:lstStyle/>
                    <a:p>
                      <a:pPr algn="ctr"/>
                      <a:endParaRPr lang="ru-RU" sz="1600" dirty="0"/>
                    </a:p>
                  </a:txBody>
                  <a:tcPr marL="60070" marR="60070" marT="30035" marB="30035" anchor="ctr"/>
                </a:tc>
                <a:tc>
                  <a:txBody>
                    <a:bodyPr/>
                    <a:lstStyle/>
                    <a:p>
                      <a:pPr algn="ctr"/>
                      <a:r>
                        <a:rPr lang="ru-RU" sz="1600" dirty="0" smtClean="0"/>
                        <a:t>1.0</a:t>
                      </a:r>
                      <a:endParaRPr lang="ru-RU" sz="1600" dirty="0"/>
                    </a:p>
                  </a:txBody>
                  <a:tcPr marL="60070" marR="60070" marT="30035" marB="30035" anchor="ctr">
                    <a:solidFill>
                      <a:srgbClr val="FFC000"/>
                    </a:solidFill>
                  </a:tcPr>
                </a:tc>
                <a:tc>
                  <a:txBody>
                    <a:bodyPr/>
                    <a:lstStyle/>
                    <a:p>
                      <a:pPr algn="ctr"/>
                      <a:r>
                        <a:rPr lang="ru-RU" sz="1600" dirty="0" smtClean="0"/>
                        <a:t>1.7</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1.7</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1.7</a:t>
                      </a:r>
                      <a:endParaRPr lang="ru-RU" sz="1600" dirty="0"/>
                    </a:p>
                  </a:txBody>
                  <a:tcPr marL="60070" marR="60070" marT="30035" marB="30035" anchor="ctr">
                    <a:solidFill>
                      <a:schemeClr val="accent4">
                        <a:lumMod val="40000"/>
                        <a:lumOff val="60000"/>
                      </a:schemeClr>
                    </a:solidFill>
                  </a:tcPr>
                </a:tc>
                <a:tc>
                  <a:txBody>
                    <a:bodyPr/>
                    <a:lstStyle/>
                    <a:p>
                      <a:pPr algn="ctr"/>
                      <a:r>
                        <a:rPr lang="ru-RU" sz="1600" dirty="0" smtClean="0"/>
                        <a:t>1.7</a:t>
                      </a:r>
                      <a:endParaRPr lang="ru-RU" sz="1600" dirty="0"/>
                    </a:p>
                  </a:txBody>
                  <a:tcPr marL="60070" marR="60070" marT="30035" marB="30035" anchor="ctr">
                    <a:solidFill>
                      <a:schemeClr val="accent4">
                        <a:lumMod val="40000"/>
                        <a:lumOff val="60000"/>
                      </a:schemeClr>
                    </a:solidFill>
                  </a:tcPr>
                </a:tc>
              </a:tr>
            </a:tbl>
          </a:graphicData>
        </a:graphic>
      </p:graphicFrame>
      <p:sp>
        <p:nvSpPr>
          <p:cNvPr id="7" name="TextBox 6"/>
          <p:cNvSpPr txBox="1"/>
          <p:nvPr/>
        </p:nvSpPr>
        <p:spPr>
          <a:xfrm>
            <a:off x="1189189" y="1481570"/>
            <a:ext cx="6762347" cy="335028"/>
          </a:xfrm>
          <a:prstGeom prst="rect">
            <a:avLst/>
          </a:prstGeom>
          <a:noFill/>
        </p:spPr>
        <p:txBody>
          <a:bodyPr wrap="square" rtlCol="0">
            <a:spAutoFit/>
          </a:bodyPr>
          <a:lstStyle/>
          <a:p>
            <a:pPr algn="ctr"/>
            <a:r>
              <a:rPr lang="en-US" sz="1577" dirty="0"/>
              <a:t>Subsequent operation for up to 30 years.</a:t>
            </a:r>
            <a:endParaRPr lang="ru-RU" sz="1577" dirty="0"/>
          </a:p>
        </p:txBody>
      </p:sp>
      <p:sp>
        <p:nvSpPr>
          <p:cNvPr id="8" name="TextBox 7"/>
          <p:cNvSpPr txBox="1"/>
          <p:nvPr/>
        </p:nvSpPr>
        <p:spPr>
          <a:xfrm>
            <a:off x="1189189" y="5020330"/>
            <a:ext cx="6762347" cy="496803"/>
          </a:xfrm>
          <a:prstGeom prst="rect">
            <a:avLst/>
          </a:prstGeom>
          <a:noFill/>
        </p:spPr>
        <p:txBody>
          <a:bodyPr wrap="square" rtlCol="0">
            <a:spAutoFit/>
          </a:bodyPr>
          <a:lstStyle/>
          <a:p>
            <a:pPr algn="ctr"/>
            <a:r>
              <a:rPr lang="en-US" sz="1314" dirty="0"/>
              <a:t>Starting in 2024. developing beamlines of Stage 2 </a:t>
            </a:r>
          </a:p>
          <a:p>
            <a:pPr algn="ctr"/>
            <a:r>
              <a:rPr lang="en-US" sz="1314" dirty="0"/>
              <a:t>2034 - reaching the design capacity.</a:t>
            </a:r>
            <a:endParaRPr lang="ru-RU" sz="1314" dirty="0"/>
          </a:p>
        </p:txBody>
      </p:sp>
      <p:sp>
        <p:nvSpPr>
          <p:cNvPr id="2" name="Нижний колонтитул 1"/>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6" name="Номер слайда 5"/>
          <p:cNvSpPr>
            <a:spLocks noGrp="1"/>
          </p:cNvSpPr>
          <p:nvPr>
            <p:ph type="sldNum" sz="quarter" idx="12"/>
          </p:nvPr>
        </p:nvSpPr>
        <p:spPr/>
        <p:txBody>
          <a:bodyPr/>
          <a:lstStyle/>
          <a:p>
            <a:fld id="{B4F3423E-BE94-4D8F-8D15-F213DF845BA4}" type="slidenum">
              <a:rPr lang="ru-RU" smtClean="0"/>
              <a:t>35</a:t>
            </a:fld>
            <a:endParaRPr lang="ru-RU"/>
          </a:p>
        </p:txBody>
      </p:sp>
    </p:spTree>
    <p:extLst>
      <p:ext uri="{BB962C8B-B14F-4D97-AF65-F5344CB8AC3E}">
        <p14:creationId xmlns:p14="http://schemas.microsoft.com/office/powerpoint/2010/main" val="2295575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dirty="0"/>
              <a:t>Применения СИ</a:t>
            </a:r>
          </a:p>
        </p:txBody>
      </p:sp>
      <p:pic>
        <p:nvPicPr>
          <p:cNvPr id="8197" name="Picture 5" descr="c-lightsource-13"/>
          <p:cNvPicPr>
            <a:picLocks noChangeAspect="1" noChangeArrowheads="1"/>
          </p:cNvPicPr>
          <p:nvPr/>
        </p:nvPicPr>
        <p:blipFill>
          <a:blip r:embed="rId2" cstate="print"/>
          <a:srcRect/>
          <a:stretch>
            <a:fillRect/>
          </a:stretch>
        </p:blipFill>
        <p:spPr bwMode="auto">
          <a:xfrm>
            <a:off x="1124763" y="1"/>
            <a:ext cx="3657600" cy="2095500"/>
          </a:xfrm>
          <a:prstGeom prst="rect">
            <a:avLst/>
          </a:prstGeom>
          <a:noFill/>
        </p:spPr>
      </p:pic>
      <p:pic>
        <p:nvPicPr>
          <p:cNvPr id="8199" name="Picture 7" descr="img_14"/>
          <p:cNvPicPr>
            <a:picLocks noChangeAspect="1" noChangeArrowheads="1"/>
          </p:cNvPicPr>
          <p:nvPr/>
        </p:nvPicPr>
        <p:blipFill>
          <a:blip r:embed="rId3" cstate="print"/>
          <a:srcRect/>
          <a:stretch>
            <a:fillRect/>
          </a:stretch>
        </p:blipFill>
        <p:spPr bwMode="auto">
          <a:xfrm>
            <a:off x="2776063" y="2095501"/>
            <a:ext cx="6367938" cy="4762500"/>
          </a:xfrm>
          <a:prstGeom prst="rect">
            <a:avLst/>
          </a:prstGeom>
          <a:noFill/>
        </p:spPr>
      </p:pic>
    </p:spTree>
    <p:extLst>
      <p:ext uri="{BB962C8B-B14F-4D97-AF65-F5344CB8AC3E}">
        <p14:creationId xmlns:p14="http://schemas.microsoft.com/office/powerpoint/2010/main" val="530826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1577947" y="717197"/>
            <a:ext cx="5113187" cy="3657276"/>
            <a:chOff x="4397795" y="2989953"/>
            <a:chExt cx="4669356" cy="3137106"/>
          </a:xfrm>
        </p:grpSpPr>
        <p:grpSp>
          <p:nvGrpSpPr>
            <p:cNvPr id="6" name="Группа 5"/>
            <p:cNvGrpSpPr/>
            <p:nvPr/>
          </p:nvGrpSpPr>
          <p:grpSpPr>
            <a:xfrm>
              <a:off x="4397795" y="2989953"/>
              <a:ext cx="4669356" cy="3137106"/>
              <a:chOff x="4397795" y="3044435"/>
              <a:chExt cx="4669356" cy="3137106"/>
            </a:xfrm>
          </p:grpSpPr>
          <p:grpSp>
            <p:nvGrpSpPr>
              <p:cNvPr id="8" name="Группа 7"/>
              <p:cNvGrpSpPr/>
              <p:nvPr/>
            </p:nvGrpSpPr>
            <p:grpSpPr>
              <a:xfrm>
                <a:off x="4397795" y="3044435"/>
                <a:ext cx="4669356" cy="3137106"/>
                <a:chOff x="1891323" y="1120663"/>
                <a:chExt cx="7127631" cy="4650779"/>
              </a:xfrm>
            </p:grpSpPr>
            <p:pic>
              <p:nvPicPr>
                <p:cNvPr id="7172" name="Picture 4" descr="http://www.veqter.co.uk/assets/drgalleries/93/big_map-of-world---synchrot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323" y="1120663"/>
                  <a:ext cx="7127631" cy="465077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flipV="1">
                  <a:off x="6564923" y="2383692"/>
                  <a:ext cx="812800" cy="554893"/>
                </a:xfrm>
                <a:prstGeom prst="line">
                  <a:avLst/>
                </a:prstGeom>
                <a:ln w="19050">
                  <a:solidFill>
                    <a:schemeClr val="accent4"/>
                  </a:solidFill>
                  <a:headEnd type="oval"/>
                </a:ln>
              </p:spPr>
              <p:style>
                <a:lnRef idx="1">
                  <a:schemeClr val="accent1"/>
                </a:lnRef>
                <a:fillRef idx="0">
                  <a:schemeClr val="accent1"/>
                </a:fillRef>
                <a:effectRef idx="0">
                  <a:schemeClr val="accent1"/>
                </a:effectRef>
                <a:fontRef idx="minor">
                  <a:schemeClr val="tx1"/>
                </a:fontRef>
              </p:style>
            </p:cxnSp>
            <p:pic>
              <p:nvPicPr>
                <p:cNvPr id="10" name="Picture 6"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5364" y="2037242"/>
                  <a:ext cx="629331" cy="3464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pic>
            <p:nvPicPr>
              <p:cNvPr id="5" name="Рисунок 4"/>
              <p:cNvPicPr>
                <a:picLocks noChangeAspect="1"/>
              </p:cNvPicPr>
              <p:nvPr/>
            </p:nvPicPr>
            <p:blipFill>
              <a:blip r:embed="rId5"/>
              <a:stretch>
                <a:fillRect/>
              </a:stretch>
            </p:blipFill>
            <p:spPr>
              <a:xfrm>
                <a:off x="7401095" y="3489139"/>
                <a:ext cx="412125" cy="481704"/>
              </a:xfrm>
              <a:prstGeom prst="rect">
                <a:avLst/>
              </a:prstGeom>
            </p:spPr>
          </p:pic>
        </p:grpSp>
        <p:cxnSp>
          <p:nvCxnSpPr>
            <p:cNvPr id="12" name="Прямая соединительная линия 11"/>
            <p:cNvCxnSpPr/>
            <p:nvPr/>
          </p:nvCxnSpPr>
          <p:spPr>
            <a:xfrm flipV="1">
              <a:off x="6956110" y="3845169"/>
              <a:ext cx="554475" cy="414603"/>
            </a:xfrm>
            <a:prstGeom prst="line">
              <a:avLst/>
            </a:prstGeom>
            <a:ln w="19050">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sp>
        <p:nvSpPr>
          <p:cNvPr id="2" name="Заголовок 1"/>
          <p:cNvSpPr>
            <a:spLocks noGrp="1"/>
          </p:cNvSpPr>
          <p:nvPr>
            <p:ph type="title"/>
          </p:nvPr>
        </p:nvSpPr>
        <p:spPr>
          <a:xfrm>
            <a:off x="3154801" y="36542"/>
            <a:ext cx="5915025" cy="680654"/>
          </a:xfrm>
        </p:spPr>
        <p:txBody>
          <a:bodyPr>
            <a:normAutofit/>
          </a:bodyPr>
          <a:lstStyle/>
          <a:p>
            <a:r>
              <a:rPr lang="ru-RU" dirty="0" smtClean="0"/>
              <a:t>Источники СИ в мире и в России</a:t>
            </a:r>
            <a:endParaRPr lang="ru-RU" dirty="0"/>
          </a:p>
        </p:txBody>
      </p:sp>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11" name="Номер слайда 10"/>
          <p:cNvSpPr>
            <a:spLocks noGrp="1"/>
          </p:cNvSpPr>
          <p:nvPr>
            <p:ph type="sldNum" sz="quarter" idx="12"/>
          </p:nvPr>
        </p:nvSpPr>
        <p:spPr/>
        <p:txBody>
          <a:bodyPr/>
          <a:lstStyle/>
          <a:p>
            <a:fld id="{B4F3423E-BE94-4D8F-8D15-F213DF845BA4}" type="slidenum">
              <a:rPr lang="ru-RU" smtClean="0"/>
              <a:t>5</a:t>
            </a:fld>
            <a:endParaRPr lang="ru-RU"/>
          </a:p>
        </p:txBody>
      </p:sp>
      <p:sp>
        <p:nvSpPr>
          <p:cNvPr id="9" name="Объект 2"/>
          <p:cNvSpPr txBox="1">
            <a:spLocks/>
          </p:cNvSpPr>
          <p:nvPr/>
        </p:nvSpPr>
        <p:spPr>
          <a:xfrm>
            <a:off x="1361329" y="4595420"/>
            <a:ext cx="6639671" cy="141148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500" dirty="0"/>
          </a:p>
        </p:txBody>
      </p:sp>
      <p:sp>
        <p:nvSpPr>
          <p:cNvPr id="4" name="TextBox 3"/>
          <p:cNvSpPr txBox="1"/>
          <p:nvPr/>
        </p:nvSpPr>
        <p:spPr>
          <a:xfrm>
            <a:off x="4866717" y="766180"/>
            <a:ext cx="1824418" cy="253916"/>
          </a:xfrm>
          <a:prstGeom prst="rect">
            <a:avLst/>
          </a:prstGeom>
          <a:noFill/>
        </p:spPr>
        <p:txBody>
          <a:bodyPr wrap="square" rtlCol="0">
            <a:spAutoFit/>
          </a:bodyPr>
          <a:lstStyle/>
          <a:p>
            <a:r>
              <a:rPr lang="en-AU" sz="1050" dirty="0"/>
              <a:t>http://www.lightsources.org/</a:t>
            </a:r>
            <a:endParaRPr lang="ru-RU" sz="1050" dirty="0"/>
          </a:p>
        </p:txBody>
      </p:sp>
      <p:sp>
        <p:nvSpPr>
          <p:cNvPr id="14" name="TextBox 13"/>
          <p:cNvSpPr txBox="1"/>
          <p:nvPr/>
        </p:nvSpPr>
        <p:spPr>
          <a:xfrm>
            <a:off x="1361329" y="4551642"/>
            <a:ext cx="5706836" cy="1546577"/>
          </a:xfrm>
          <a:prstGeom prst="rect">
            <a:avLst/>
          </a:prstGeom>
          <a:noFill/>
        </p:spPr>
        <p:txBody>
          <a:bodyPr wrap="square" rtlCol="0">
            <a:spAutoFit/>
          </a:bodyPr>
          <a:lstStyle/>
          <a:p>
            <a:r>
              <a:rPr lang="ru-RU" sz="1350" dirty="0"/>
              <a:t>Проблемы </a:t>
            </a:r>
            <a:endParaRPr lang="en-US" sz="1350" dirty="0"/>
          </a:p>
          <a:p>
            <a:pPr marL="214313" indent="-214313">
              <a:buFont typeface="Arial" panose="020B0604020202020204" pitchFamily="34" charset="0"/>
              <a:buChar char="•"/>
            </a:pPr>
            <a:r>
              <a:rPr lang="ru-RU" sz="1350" dirty="0"/>
              <a:t>В </a:t>
            </a:r>
            <a:r>
              <a:rPr lang="ru-RU" sz="1350" dirty="0" err="1"/>
              <a:t>Росии</a:t>
            </a:r>
            <a:r>
              <a:rPr lang="ru-RU" sz="1350" dirty="0"/>
              <a:t> существует только два центра СИ, что недостаточно для эффективного применения современных исследовательских методов и технологий с использованием СИ</a:t>
            </a:r>
          </a:p>
          <a:p>
            <a:pPr marL="214313" indent="-214313">
              <a:buFont typeface="Arial" panose="020B0604020202020204" pitchFamily="34" charset="0"/>
              <a:buChar char="•"/>
            </a:pPr>
            <a:r>
              <a:rPr lang="ru-RU" sz="1350" dirty="0"/>
              <a:t>Российские источники не соответствуют современным требованиям</a:t>
            </a:r>
            <a:endParaRPr lang="en-US" sz="1350" dirty="0"/>
          </a:p>
          <a:p>
            <a:pPr marL="214313" indent="-214313">
              <a:buFont typeface="Arial" panose="020B0604020202020204" pitchFamily="34" charset="0"/>
              <a:buChar char="•"/>
            </a:pPr>
            <a:r>
              <a:rPr lang="ru-RU" sz="1350" dirty="0"/>
              <a:t>Ввиду большой протяженности территории в России необходимо создание нескольких центров СИ</a:t>
            </a:r>
          </a:p>
        </p:txBody>
      </p:sp>
    </p:spTree>
    <p:extLst>
      <p:ext uri="{BB962C8B-B14F-4D97-AF65-F5344CB8AC3E}">
        <p14:creationId xmlns:p14="http://schemas.microsoft.com/office/powerpoint/2010/main" val="3332999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7369" y="106302"/>
            <a:ext cx="7336631" cy="294191"/>
          </a:xfrm>
        </p:spPr>
        <p:txBody>
          <a:bodyPr>
            <a:normAutofit fontScale="90000"/>
          </a:bodyPr>
          <a:lstStyle/>
          <a:p>
            <a:r>
              <a:rPr lang="ru-RU" dirty="0" smtClean="0"/>
              <a:t>Источник СИ в Новосибирске</a:t>
            </a:r>
            <a:endParaRPr lang="ru-RU" dirty="0"/>
          </a:p>
        </p:txBody>
      </p:sp>
      <p:sp>
        <p:nvSpPr>
          <p:cNvPr id="3" name="Содержимое 2"/>
          <p:cNvSpPr>
            <a:spLocks noGrp="1"/>
          </p:cNvSpPr>
          <p:nvPr>
            <p:ph idx="1"/>
          </p:nvPr>
        </p:nvSpPr>
        <p:spPr>
          <a:xfrm>
            <a:off x="1011504" y="529799"/>
            <a:ext cx="3887602" cy="2113185"/>
          </a:xfrm>
        </p:spPr>
        <p:txBody>
          <a:bodyPr>
            <a:normAutofit fontScale="92500" lnSpcReduction="10000"/>
          </a:bodyPr>
          <a:lstStyle/>
          <a:p>
            <a:r>
              <a:rPr lang="ru-RU" sz="1600" dirty="0"/>
              <a:t>Удобное географическое положение</a:t>
            </a:r>
          </a:p>
          <a:p>
            <a:r>
              <a:rPr lang="ru-RU" sz="1600" dirty="0"/>
              <a:t>Уникальное научное окружение, большой междисциплинарный научный центр</a:t>
            </a:r>
          </a:p>
          <a:p>
            <a:r>
              <a:rPr lang="ru-RU" sz="1600" dirty="0"/>
              <a:t>Широкопрофильное университетское окружение</a:t>
            </a:r>
          </a:p>
          <a:p>
            <a:r>
              <a:rPr lang="ru-RU" sz="1600" dirty="0"/>
              <a:t>Развитая пользовательское сообщество в ЦКП «Сибирский центр синхротронного и </a:t>
            </a:r>
            <a:r>
              <a:rPr lang="ru-RU" sz="1600" dirty="0" err="1"/>
              <a:t>терагерцового</a:t>
            </a:r>
            <a:r>
              <a:rPr lang="ru-RU" sz="1600" dirty="0"/>
              <a:t> излучения»</a:t>
            </a:r>
          </a:p>
          <a:p>
            <a:pPr marL="0" indent="0">
              <a:buNone/>
            </a:pPr>
            <a:endParaRPr lang="ru-RU" sz="1600" dirty="0"/>
          </a:p>
          <a:p>
            <a:pPr marL="0" indent="0">
              <a:buNone/>
            </a:pPr>
            <a:endParaRPr lang="ru-RU" sz="1600" dirty="0"/>
          </a:p>
        </p:txBody>
      </p:sp>
      <p:sp>
        <p:nvSpPr>
          <p:cNvPr id="22" name="TextBox 21"/>
          <p:cNvSpPr txBox="1"/>
          <p:nvPr/>
        </p:nvSpPr>
        <p:spPr>
          <a:xfrm>
            <a:off x="4972726" y="549966"/>
            <a:ext cx="3907566" cy="2031325"/>
          </a:xfrm>
          <a:prstGeom prst="rect">
            <a:avLst/>
          </a:prstGeom>
          <a:noFill/>
        </p:spPr>
        <p:txBody>
          <a:bodyPr wrap="square" rtlCol="0">
            <a:spAutoFit/>
          </a:bodyPr>
          <a:lstStyle/>
          <a:p>
            <a:r>
              <a:rPr lang="ru-RU" sz="900" b="1" dirty="0"/>
              <a:t>Потенциальные и реальные пользователи ИСИ</a:t>
            </a:r>
          </a:p>
          <a:p>
            <a:pPr marL="171446" indent="-171446">
              <a:buFont typeface="Arial" panose="020B0604020202020204" pitchFamily="34" charset="0"/>
              <a:buChar char="•"/>
            </a:pPr>
            <a:r>
              <a:rPr lang="ru-RU" sz="900" b="1" dirty="0" smtClean="0"/>
              <a:t>Институты </a:t>
            </a:r>
            <a:r>
              <a:rPr lang="ru-RU" sz="900" b="1" dirty="0"/>
              <a:t>и научные организации Сибирского региона</a:t>
            </a:r>
            <a:br>
              <a:rPr lang="ru-RU" sz="900" b="1" dirty="0"/>
            </a:br>
            <a:r>
              <a:rPr lang="ru-RU" sz="900" dirty="0"/>
              <a:t>ГИН СО РАН, ИВЭП СО РАН, ИГАБМ СО РАН, ИГМ СО РАН, ИГХ СО РАН, ИГД СО РАН, ИЗК СО РАН, ИМКЭС СО РАН, ИНГГ СО РАН, ИПРЭК СО РАН, ИПНГ СО РАН, ИУ ФИЦ УУХ СО РАН, ЛИН СО РАН, ФИЦ УУХ СО РАН,  НИИ КПССЗ, НИИЭКМ, СО медицинских наук, Томский НИМЦ, ИАЭТ СО РАН, МТЦ СО РАН, ИК СО РАН, ИНХ СО РАН, ИППУ СО РАН, ИУХМ ФИЦ УУХ СО РАН, ИХН СО РАН, ИХТТМ СО РАН, ИХКГ СО РАН, НИОХ СО РАН, </a:t>
            </a:r>
            <a:r>
              <a:rPr lang="ru-RU" sz="900" dirty="0" err="1"/>
              <a:t>ИАиЭ</a:t>
            </a:r>
            <a:r>
              <a:rPr lang="ru-RU" sz="900" dirty="0"/>
              <a:t> СО РАН, ИОА СО РАН, ИСЭ СО РАН, ИФ СО РАН, ИФП СО РАН, ИФМ СО РАН, ИЯФ СО РАН, ИЛ СО РАН, ИПА СО РАН, </a:t>
            </a:r>
            <a:r>
              <a:rPr lang="ru-RU" sz="900" dirty="0" err="1"/>
              <a:t>ИСиЭЖ</a:t>
            </a:r>
            <a:r>
              <a:rPr lang="ru-RU" sz="900" dirty="0"/>
              <a:t> СО РАН, ИХБФМ СО РАН, СИФИБР СО РАН, ФИЦ </a:t>
            </a:r>
            <a:r>
              <a:rPr lang="ru-RU" sz="900" dirty="0" err="1"/>
              <a:t>ИЦиГ</a:t>
            </a:r>
            <a:r>
              <a:rPr lang="ru-RU" sz="900" dirty="0"/>
              <a:t> СО РАН, ЦСБС СО РАН, </a:t>
            </a:r>
            <a:r>
              <a:rPr lang="ru-RU" sz="900" dirty="0" err="1"/>
              <a:t>ИГиЛ</a:t>
            </a:r>
            <a:r>
              <a:rPr lang="ru-RU" sz="900" dirty="0"/>
              <a:t> СО РАН, ИТПМ СО РАН, ИТ СО РАН, ИФПМ СО РАН, ФИЦ КНЦ СО РАН</a:t>
            </a:r>
          </a:p>
          <a:p>
            <a:pPr marL="171446" indent="-171446">
              <a:buFont typeface="Arial" panose="020B0604020202020204" pitchFamily="34" charset="0"/>
              <a:buChar char="•"/>
            </a:pPr>
            <a:r>
              <a:rPr lang="ru-RU" sz="900" b="1" dirty="0"/>
              <a:t>Университеты Сибирского региона</a:t>
            </a:r>
            <a:br>
              <a:rPr lang="ru-RU" sz="900" b="1" dirty="0"/>
            </a:br>
            <a:r>
              <a:rPr lang="ru-RU" sz="900" dirty="0"/>
              <a:t>НГУ, НГТУ, ТГУ, ТПУ, АГУ, КФГУ и др</a:t>
            </a:r>
            <a:r>
              <a:rPr lang="ru-RU" sz="900" dirty="0" smtClean="0"/>
              <a:t>.</a:t>
            </a:r>
            <a:endParaRPr lang="ru-RU" sz="900" dirty="0"/>
          </a:p>
        </p:txBody>
      </p:sp>
      <p:grpSp>
        <p:nvGrpSpPr>
          <p:cNvPr id="4" name="Группа 3"/>
          <p:cNvGrpSpPr/>
          <p:nvPr/>
        </p:nvGrpSpPr>
        <p:grpSpPr>
          <a:xfrm>
            <a:off x="433885" y="2694878"/>
            <a:ext cx="8165306" cy="3872045"/>
            <a:chOff x="433885" y="2600723"/>
            <a:chExt cx="8165306" cy="3872045"/>
          </a:xfrm>
        </p:grpSpPr>
        <p:grpSp>
          <p:nvGrpSpPr>
            <p:cNvPr id="34" name="Группа 33"/>
            <p:cNvGrpSpPr/>
            <p:nvPr/>
          </p:nvGrpSpPr>
          <p:grpSpPr>
            <a:xfrm>
              <a:off x="433885" y="2600723"/>
              <a:ext cx="8165306" cy="3872045"/>
              <a:chOff x="1767442" y="1611563"/>
              <a:chExt cx="5852374" cy="3646291"/>
            </a:xfrm>
          </p:grpSpPr>
          <p:pic>
            <p:nvPicPr>
              <p:cNvPr id="35" name="Picture 2" descr="Картинки по запросу карта россии с крымом"/>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83" t="19358" r="16241" b="6521"/>
              <a:stretch/>
            </p:blipFill>
            <p:spPr bwMode="auto">
              <a:xfrm>
                <a:off x="1767442" y="1611563"/>
                <a:ext cx="5852374" cy="3646291"/>
              </a:xfrm>
              <a:prstGeom prst="rect">
                <a:avLst/>
              </a:prstGeom>
              <a:noFill/>
              <a:extLst>
                <a:ext uri="{909E8E84-426E-40DD-AFC4-6F175D3DCCD1}">
                  <a14:hiddenFill xmlns:a14="http://schemas.microsoft.com/office/drawing/2010/main">
                    <a:solidFill>
                      <a:srgbClr val="FFFFFF"/>
                    </a:solidFill>
                  </a14:hiddenFill>
                </a:ext>
              </a:extLst>
            </p:spPr>
          </p:pic>
          <p:sp>
            <p:nvSpPr>
              <p:cNvPr id="36" name="Овал 35"/>
              <p:cNvSpPr/>
              <p:nvPr/>
            </p:nvSpPr>
            <p:spPr>
              <a:xfrm>
                <a:off x="3851680" y="4482795"/>
                <a:ext cx="148281" cy="1382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7" name="Скругленная соединительная линия 36"/>
              <p:cNvCxnSpPr/>
              <p:nvPr/>
            </p:nvCxnSpPr>
            <p:spPr>
              <a:xfrm rot="5400000" flipH="1" flipV="1">
                <a:off x="3808418" y="4714676"/>
                <a:ext cx="211301" cy="36665"/>
              </a:xfrm>
              <a:prstGeom prst="curvedConnector3">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Скругленная соединительная линия 40"/>
              <p:cNvCxnSpPr/>
              <p:nvPr/>
            </p:nvCxnSpPr>
            <p:spPr>
              <a:xfrm rot="5400000">
                <a:off x="3940667" y="4377537"/>
                <a:ext cx="121769" cy="88751"/>
              </a:xfrm>
              <a:prstGeom prst="curvedConnector3">
                <a:avLst>
                  <a:gd name="adj1" fmla="val 5000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Скругленная соединительная линия 41"/>
              <p:cNvCxnSpPr/>
              <p:nvPr/>
            </p:nvCxnSpPr>
            <p:spPr>
              <a:xfrm rot="10800000" flipV="1">
                <a:off x="3999963" y="4531546"/>
                <a:ext cx="163728" cy="20351"/>
              </a:xfrm>
              <a:prstGeom prst="curvedConnector3">
                <a:avLst>
                  <a:gd name="adj1" fmla="val 5000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Скругленная соединительная линия 42"/>
              <p:cNvCxnSpPr/>
              <p:nvPr/>
            </p:nvCxnSpPr>
            <p:spPr>
              <a:xfrm rot="10800000">
                <a:off x="3974986" y="4609038"/>
                <a:ext cx="248440" cy="101425"/>
              </a:xfrm>
              <a:prstGeom prst="curvedConnector3">
                <a:avLst>
                  <a:gd name="adj1" fmla="val 5000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Скругленная соединительная линия 43"/>
              <p:cNvCxnSpPr>
                <a:endCxn id="36" idx="5"/>
              </p:cNvCxnSpPr>
              <p:nvPr/>
            </p:nvCxnSpPr>
            <p:spPr>
              <a:xfrm rot="10800000">
                <a:off x="3978247" y="4600765"/>
                <a:ext cx="1450831" cy="324972"/>
              </a:xfrm>
              <a:prstGeom prst="curvedConnector2">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Скругленная соединительная линия 44"/>
              <p:cNvCxnSpPr>
                <a:endCxn id="36" idx="7"/>
              </p:cNvCxnSpPr>
              <p:nvPr/>
            </p:nvCxnSpPr>
            <p:spPr>
              <a:xfrm rot="10800000">
                <a:off x="3978246" y="4503036"/>
                <a:ext cx="614301" cy="8270"/>
              </a:xfrm>
              <a:prstGeom prst="curvedConnector4">
                <a:avLst>
                  <a:gd name="adj1" fmla="val 48232"/>
                  <a:gd name="adj2" fmla="val 669415"/>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Полилиния 63"/>
            <p:cNvSpPr/>
            <p:nvPr/>
          </p:nvSpPr>
          <p:spPr>
            <a:xfrm>
              <a:off x="2591298" y="5455873"/>
              <a:ext cx="812006" cy="212177"/>
            </a:xfrm>
            <a:custGeom>
              <a:avLst/>
              <a:gdLst>
                <a:gd name="connsiteX0" fmla="*/ 0 w 799649"/>
                <a:gd name="connsiteY0" fmla="*/ 157276 h 214426"/>
                <a:gd name="connsiteX1" fmla="*/ 142875 w 799649"/>
                <a:gd name="connsiteY1" fmla="*/ 114 h 214426"/>
                <a:gd name="connsiteX2" fmla="*/ 742950 w 799649"/>
                <a:gd name="connsiteY2" fmla="*/ 178707 h 214426"/>
                <a:gd name="connsiteX3" fmla="*/ 778669 w 799649"/>
                <a:gd name="connsiteY3" fmla="*/ 214426 h 214426"/>
                <a:gd name="connsiteX0" fmla="*/ 0 w 783582"/>
                <a:gd name="connsiteY0" fmla="*/ 143014 h 200164"/>
                <a:gd name="connsiteX1" fmla="*/ 378619 w 783582"/>
                <a:gd name="connsiteY1" fmla="*/ 139 h 200164"/>
                <a:gd name="connsiteX2" fmla="*/ 742950 w 783582"/>
                <a:gd name="connsiteY2" fmla="*/ 164445 h 200164"/>
                <a:gd name="connsiteX3" fmla="*/ 778669 w 783582"/>
                <a:gd name="connsiteY3" fmla="*/ 200164 h 200164"/>
                <a:gd name="connsiteX0" fmla="*/ 0 w 812006"/>
                <a:gd name="connsiteY0" fmla="*/ 143014 h 212070"/>
                <a:gd name="connsiteX1" fmla="*/ 378619 w 812006"/>
                <a:gd name="connsiteY1" fmla="*/ 139 h 212070"/>
                <a:gd name="connsiteX2" fmla="*/ 742950 w 812006"/>
                <a:gd name="connsiteY2" fmla="*/ 164445 h 212070"/>
                <a:gd name="connsiteX3" fmla="*/ 812006 w 812006"/>
                <a:gd name="connsiteY3" fmla="*/ 212070 h 212070"/>
                <a:gd name="connsiteX0" fmla="*/ 0 w 812006"/>
                <a:gd name="connsiteY0" fmla="*/ 144402 h 213458"/>
                <a:gd name="connsiteX1" fmla="*/ 378619 w 812006"/>
                <a:gd name="connsiteY1" fmla="*/ 1527 h 213458"/>
                <a:gd name="connsiteX2" fmla="*/ 659607 w 812006"/>
                <a:gd name="connsiteY2" fmla="*/ 77727 h 213458"/>
                <a:gd name="connsiteX3" fmla="*/ 812006 w 812006"/>
                <a:gd name="connsiteY3" fmla="*/ 213458 h 213458"/>
                <a:gd name="connsiteX0" fmla="*/ 0 w 812006"/>
                <a:gd name="connsiteY0" fmla="*/ 144460 h 213516"/>
                <a:gd name="connsiteX1" fmla="*/ 378619 w 812006"/>
                <a:gd name="connsiteY1" fmla="*/ 1585 h 213516"/>
                <a:gd name="connsiteX2" fmla="*/ 659607 w 812006"/>
                <a:gd name="connsiteY2" fmla="*/ 77785 h 213516"/>
                <a:gd name="connsiteX3" fmla="*/ 812006 w 812006"/>
                <a:gd name="connsiteY3" fmla="*/ 213516 h 213516"/>
                <a:gd name="connsiteX0" fmla="*/ 0 w 812006"/>
                <a:gd name="connsiteY0" fmla="*/ 144403 h 213459"/>
                <a:gd name="connsiteX1" fmla="*/ 335756 w 812006"/>
                <a:gd name="connsiteY1" fmla="*/ 1528 h 213459"/>
                <a:gd name="connsiteX2" fmla="*/ 659607 w 812006"/>
                <a:gd name="connsiteY2" fmla="*/ 77728 h 213459"/>
                <a:gd name="connsiteX3" fmla="*/ 812006 w 812006"/>
                <a:gd name="connsiteY3" fmla="*/ 213459 h 213459"/>
                <a:gd name="connsiteX0" fmla="*/ 0 w 812006"/>
                <a:gd name="connsiteY0" fmla="*/ 143121 h 212177"/>
                <a:gd name="connsiteX1" fmla="*/ 335756 w 812006"/>
                <a:gd name="connsiteY1" fmla="*/ 246 h 212177"/>
                <a:gd name="connsiteX2" fmla="*/ 659607 w 812006"/>
                <a:gd name="connsiteY2" fmla="*/ 76446 h 212177"/>
                <a:gd name="connsiteX3" fmla="*/ 812006 w 812006"/>
                <a:gd name="connsiteY3" fmla="*/ 212177 h 212177"/>
                <a:gd name="connsiteX0" fmla="*/ 0 w 812006"/>
                <a:gd name="connsiteY0" fmla="*/ 143121 h 212177"/>
                <a:gd name="connsiteX1" fmla="*/ 335756 w 812006"/>
                <a:gd name="connsiteY1" fmla="*/ 246 h 212177"/>
                <a:gd name="connsiteX2" fmla="*/ 659607 w 812006"/>
                <a:gd name="connsiteY2" fmla="*/ 76446 h 212177"/>
                <a:gd name="connsiteX3" fmla="*/ 812006 w 812006"/>
                <a:gd name="connsiteY3" fmla="*/ 212177 h 212177"/>
              </a:gdLst>
              <a:ahLst/>
              <a:cxnLst>
                <a:cxn ang="0">
                  <a:pos x="connsiteX0" y="connsiteY0"/>
                </a:cxn>
                <a:cxn ang="0">
                  <a:pos x="connsiteX1" y="connsiteY1"/>
                </a:cxn>
                <a:cxn ang="0">
                  <a:pos x="connsiteX2" y="connsiteY2"/>
                </a:cxn>
                <a:cxn ang="0">
                  <a:pos x="connsiteX3" y="connsiteY3"/>
                </a:cxn>
              </a:cxnLst>
              <a:rect l="l" t="t" r="r" b="b"/>
              <a:pathLst>
                <a:path w="812006" h="212177">
                  <a:moveTo>
                    <a:pt x="0" y="143121"/>
                  </a:moveTo>
                  <a:cubicBezTo>
                    <a:pt x="52388" y="65135"/>
                    <a:pt x="247254" y="4214"/>
                    <a:pt x="335756" y="246"/>
                  </a:cubicBezTo>
                  <a:cubicBezTo>
                    <a:pt x="424258" y="-3722"/>
                    <a:pt x="580232" y="41124"/>
                    <a:pt x="659607" y="76446"/>
                  </a:cubicBezTo>
                  <a:cubicBezTo>
                    <a:pt x="738982" y="111768"/>
                    <a:pt x="806053" y="209796"/>
                    <a:pt x="812006" y="212177"/>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олилиния 64"/>
            <p:cNvSpPr/>
            <p:nvPr/>
          </p:nvSpPr>
          <p:spPr>
            <a:xfrm>
              <a:off x="1561278" y="4906829"/>
              <a:ext cx="1887270" cy="737408"/>
            </a:xfrm>
            <a:custGeom>
              <a:avLst/>
              <a:gdLst>
                <a:gd name="connsiteX0" fmla="*/ 0 w 799649"/>
                <a:gd name="connsiteY0" fmla="*/ 157276 h 214426"/>
                <a:gd name="connsiteX1" fmla="*/ 142875 w 799649"/>
                <a:gd name="connsiteY1" fmla="*/ 114 h 214426"/>
                <a:gd name="connsiteX2" fmla="*/ 742950 w 799649"/>
                <a:gd name="connsiteY2" fmla="*/ 178707 h 214426"/>
                <a:gd name="connsiteX3" fmla="*/ 778669 w 799649"/>
                <a:gd name="connsiteY3" fmla="*/ 214426 h 214426"/>
                <a:gd name="connsiteX0" fmla="*/ 0 w 783582"/>
                <a:gd name="connsiteY0" fmla="*/ 143014 h 200164"/>
                <a:gd name="connsiteX1" fmla="*/ 378619 w 783582"/>
                <a:gd name="connsiteY1" fmla="*/ 139 h 200164"/>
                <a:gd name="connsiteX2" fmla="*/ 742950 w 783582"/>
                <a:gd name="connsiteY2" fmla="*/ 164445 h 200164"/>
                <a:gd name="connsiteX3" fmla="*/ 778669 w 783582"/>
                <a:gd name="connsiteY3" fmla="*/ 200164 h 200164"/>
                <a:gd name="connsiteX0" fmla="*/ 0 w 812006"/>
                <a:gd name="connsiteY0" fmla="*/ 143014 h 212070"/>
                <a:gd name="connsiteX1" fmla="*/ 378619 w 812006"/>
                <a:gd name="connsiteY1" fmla="*/ 139 h 212070"/>
                <a:gd name="connsiteX2" fmla="*/ 742950 w 812006"/>
                <a:gd name="connsiteY2" fmla="*/ 164445 h 212070"/>
                <a:gd name="connsiteX3" fmla="*/ 812006 w 812006"/>
                <a:gd name="connsiteY3" fmla="*/ 212070 h 212070"/>
                <a:gd name="connsiteX0" fmla="*/ 0 w 812006"/>
                <a:gd name="connsiteY0" fmla="*/ 144402 h 213458"/>
                <a:gd name="connsiteX1" fmla="*/ 378619 w 812006"/>
                <a:gd name="connsiteY1" fmla="*/ 1527 h 213458"/>
                <a:gd name="connsiteX2" fmla="*/ 659607 w 812006"/>
                <a:gd name="connsiteY2" fmla="*/ 77727 h 213458"/>
                <a:gd name="connsiteX3" fmla="*/ 812006 w 812006"/>
                <a:gd name="connsiteY3" fmla="*/ 213458 h 213458"/>
                <a:gd name="connsiteX0" fmla="*/ 0 w 812006"/>
                <a:gd name="connsiteY0" fmla="*/ 144460 h 213516"/>
                <a:gd name="connsiteX1" fmla="*/ 378619 w 812006"/>
                <a:gd name="connsiteY1" fmla="*/ 1585 h 213516"/>
                <a:gd name="connsiteX2" fmla="*/ 659607 w 812006"/>
                <a:gd name="connsiteY2" fmla="*/ 77785 h 213516"/>
                <a:gd name="connsiteX3" fmla="*/ 812006 w 812006"/>
                <a:gd name="connsiteY3" fmla="*/ 213516 h 213516"/>
                <a:gd name="connsiteX0" fmla="*/ 0 w 812006"/>
                <a:gd name="connsiteY0" fmla="*/ 144403 h 213459"/>
                <a:gd name="connsiteX1" fmla="*/ 335756 w 812006"/>
                <a:gd name="connsiteY1" fmla="*/ 1528 h 213459"/>
                <a:gd name="connsiteX2" fmla="*/ 659607 w 812006"/>
                <a:gd name="connsiteY2" fmla="*/ 77728 h 213459"/>
                <a:gd name="connsiteX3" fmla="*/ 812006 w 812006"/>
                <a:gd name="connsiteY3" fmla="*/ 213459 h 213459"/>
                <a:gd name="connsiteX0" fmla="*/ 0 w 812006"/>
                <a:gd name="connsiteY0" fmla="*/ 143121 h 212177"/>
                <a:gd name="connsiteX1" fmla="*/ 335756 w 812006"/>
                <a:gd name="connsiteY1" fmla="*/ 246 h 212177"/>
                <a:gd name="connsiteX2" fmla="*/ 659607 w 812006"/>
                <a:gd name="connsiteY2" fmla="*/ 76446 h 212177"/>
                <a:gd name="connsiteX3" fmla="*/ 812006 w 812006"/>
                <a:gd name="connsiteY3" fmla="*/ 212177 h 212177"/>
                <a:gd name="connsiteX0" fmla="*/ 0 w 812006"/>
                <a:gd name="connsiteY0" fmla="*/ 143121 h 212177"/>
                <a:gd name="connsiteX1" fmla="*/ 335756 w 812006"/>
                <a:gd name="connsiteY1" fmla="*/ 246 h 212177"/>
                <a:gd name="connsiteX2" fmla="*/ 659607 w 812006"/>
                <a:gd name="connsiteY2" fmla="*/ 76446 h 212177"/>
                <a:gd name="connsiteX3" fmla="*/ 812006 w 812006"/>
                <a:gd name="connsiteY3" fmla="*/ 212177 h 212177"/>
                <a:gd name="connsiteX0" fmla="*/ 0 w 1049067"/>
                <a:gd name="connsiteY0" fmla="*/ 152694 h 736452"/>
                <a:gd name="connsiteX1" fmla="*/ 335756 w 1049067"/>
                <a:gd name="connsiteY1" fmla="*/ 9819 h 736452"/>
                <a:gd name="connsiteX2" fmla="*/ 659607 w 1049067"/>
                <a:gd name="connsiteY2" fmla="*/ 86019 h 736452"/>
                <a:gd name="connsiteX3" fmla="*/ 1049067 w 1049067"/>
                <a:gd name="connsiteY3" fmla="*/ 736452 h 736452"/>
                <a:gd name="connsiteX0" fmla="*/ 0 w 1049067"/>
                <a:gd name="connsiteY0" fmla="*/ 144447 h 728205"/>
                <a:gd name="connsiteX1" fmla="*/ 335756 w 1049067"/>
                <a:gd name="connsiteY1" fmla="*/ 1572 h 728205"/>
                <a:gd name="connsiteX2" fmla="*/ 771553 w 1049067"/>
                <a:gd name="connsiteY2" fmla="*/ 226826 h 728205"/>
                <a:gd name="connsiteX3" fmla="*/ 1049067 w 1049067"/>
                <a:gd name="connsiteY3" fmla="*/ 728205 h 728205"/>
                <a:gd name="connsiteX0" fmla="*/ 0 w 1049067"/>
                <a:gd name="connsiteY0" fmla="*/ 144447 h 728205"/>
                <a:gd name="connsiteX1" fmla="*/ 335756 w 1049067"/>
                <a:gd name="connsiteY1" fmla="*/ 1572 h 728205"/>
                <a:gd name="connsiteX2" fmla="*/ 771553 w 1049067"/>
                <a:gd name="connsiteY2" fmla="*/ 226826 h 728205"/>
                <a:gd name="connsiteX3" fmla="*/ 1049067 w 1049067"/>
                <a:gd name="connsiteY3" fmla="*/ 728205 h 728205"/>
                <a:gd name="connsiteX0" fmla="*/ 0 w 1051701"/>
                <a:gd name="connsiteY0" fmla="*/ 144447 h 735191"/>
                <a:gd name="connsiteX1" fmla="*/ 335756 w 1051701"/>
                <a:gd name="connsiteY1" fmla="*/ 1572 h 735191"/>
                <a:gd name="connsiteX2" fmla="*/ 771553 w 1051701"/>
                <a:gd name="connsiteY2" fmla="*/ 226826 h 735191"/>
                <a:gd name="connsiteX3" fmla="*/ 1051701 w 1051701"/>
                <a:gd name="connsiteY3" fmla="*/ 735191 h 735191"/>
                <a:gd name="connsiteX0" fmla="*/ 0 w 1055652"/>
                <a:gd name="connsiteY0" fmla="*/ 144447 h 725875"/>
                <a:gd name="connsiteX1" fmla="*/ 335756 w 1055652"/>
                <a:gd name="connsiteY1" fmla="*/ 1572 h 725875"/>
                <a:gd name="connsiteX2" fmla="*/ 771553 w 1055652"/>
                <a:gd name="connsiteY2" fmla="*/ 226826 h 725875"/>
                <a:gd name="connsiteX3" fmla="*/ 1055652 w 1055652"/>
                <a:gd name="connsiteY3" fmla="*/ 725875 h 725875"/>
                <a:gd name="connsiteX0" fmla="*/ 0 w 1055652"/>
                <a:gd name="connsiteY0" fmla="*/ 144447 h 725875"/>
                <a:gd name="connsiteX1" fmla="*/ 335756 w 1055652"/>
                <a:gd name="connsiteY1" fmla="*/ 1572 h 725875"/>
                <a:gd name="connsiteX2" fmla="*/ 771553 w 1055652"/>
                <a:gd name="connsiteY2" fmla="*/ 226826 h 725875"/>
                <a:gd name="connsiteX3" fmla="*/ 1055652 w 1055652"/>
                <a:gd name="connsiteY3" fmla="*/ 725875 h 725875"/>
                <a:gd name="connsiteX0" fmla="*/ 0 w 1043799"/>
                <a:gd name="connsiteY0" fmla="*/ 144447 h 721218"/>
                <a:gd name="connsiteX1" fmla="*/ 335756 w 1043799"/>
                <a:gd name="connsiteY1" fmla="*/ 1572 h 721218"/>
                <a:gd name="connsiteX2" fmla="*/ 771553 w 1043799"/>
                <a:gd name="connsiteY2" fmla="*/ 226826 h 721218"/>
                <a:gd name="connsiteX3" fmla="*/ 1043799 w 1043799"/>
                <a:gd name="connsiteY3" fmla="*/ 721218 h 721218"/>
              </a:gdLst>
              <a:ahLst/>
              <a:cxnLst>
                <a:cxn ang="0">
                  <a:pos x="connsiteX0" y="connsiteY0"/>
                </a:cxn>
                <a:cxn ang="0">
                  <a:pos x="connsiteX1" y="connsiteY1"/>
                </a:cxn>
                <a:cxn ang="0">
                  <a:pos x="connsiteX2" y="connsiteY2"/>
                </a:cxn>
                <a:cxn ang="0">
                  <a:pos x="connsiteX3" y="connsiteY3"/>
                </a:cxn>
              </a:cxnLst>
              <a:rect l="l" t="t" r="r" b="b"/>
              <a:pathLst>
                <a:path w="1043799" h="721218">
                  <a:moveTo>
                    <a:pt x="0" y="144447"/>
                  </a:moveTo>
                  <a:cubicBezTo>
                    <a:pt x="52388" y="66461"/>
                    <a:pt x="207164" y="-12158"/>
                    <a:pt x="335756" y="1572"/>
                  </a:cubicBezTo>
                  <a:cubicBezTo>
                    <a:pt x="464348" y="15302"/>
                    <a:pt x="653546" y="106885"/>
                    <a:pt x="771553" y="226826"/>
                  </a:cubicBezTo>
                  <a:cubicBezTo>
                    <a:pt x="889560" y="346767"/>
                    <a:pt x="1033895" y="600061"/>
                    <a:pt x="1043799" y="721218"/>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олилиния 65"/>
            <p:cNvSpPr/>
            <p:nvPr/>
          </p:nvSpPr>
          <p:spPr>
            <a:xfrm>
              <a:off x="1409386" y="5396588"/>
              <a:ext cx="1934385" cy="423416"/>
            </a:xfrm>
            <a:custGeom>
              <a:avLst/>
              <a:gdLst>
                <a:gd name="connsiteX0" fmla="*/ 0 w 799649"/>
                <a:gd name="connsiteY0" fmla="*/ 157276 h 214426"/>
                <a:gd name="connsiteX1" fmla="*/ 142875 w 799649"/>
                <a:gd name="connsiteY1" fmla="*/ 114 h 214426"/>
                <a:gd name="connsiteX2" fmla="*/ 742950 w 799649"/>
                <a:gd name="connsiteY2" fmla="*/ 178707 h 214426"/>
                <a:gd name="connsiteX3" fmla="*/ 778669 w 799649"/>
                <a:gd name="connsiteY3" fmla="*/ 214426 h 214426"/>
                <a:gd name="connsiteX0" fmla="*/ 0 w 783582"/>
                <a:gd name="connsiteY0" fmla="*/ 143014 h 200164"/>
                <a:gd name="connsiteX1" fmla="*/ 378619 w 783582"/>
                <a:gd name="connsiteY1" fmla="*/ 139 h 200164"/>
                <a:gd name="connsiteX2" fmla="*/ 742950 w 783582"/>
                <a:gd name="connsiteY2" fmla="*/ 164445 h 200164"/>
                <a:gd name="connsiteX3" fmla="*/ 778669 w 783582"/>
                <a:gd name="connsiteY3" fmla="*/ 200164 h 200164"/>
                <a:gd name="connsiteX0" fmla="*/ 0 w 812006"/>
                <a:gd name="connsiteY0" fmla="*/ 143014 h 212070"/>
                <a:gd name="connsiteX1" fmla="*/ 378619 w 812006"/>
                <a:gd name="connsiteY1" fmla="*/ 139 h 212070"/>
                <a:gd name="connsiteX2" fmla="*/ 742950 w 812006"/>
                <a:gd name="connsiteY2" fmla="*/ 164445 h 212070"/>
                <a:gd name="connsiteX3" fmla="*/ 812006 w 812006"/>
                <a:gd name="connsiteY3" fmla="*/ 212070 h 212070"/>
                <a:gd name="connsiteX0" fmla="*/ 0 w 812006"/>
                <a:gd name="connsiteY0" fmla="*/ 144402 h 213458"/>
                <a:gd name="connsiteX1" fmla="*/ 378619 w 812006"/>
                <a:gd name="connsiteY1" fmla="*/ 1527 h 213458"/>
                <a:gd name="connsiteX2" fmla="*/ 659607 w 812006"/>
                <a:gd name="connsiteY2" fmla="*/ 77727 h 213458"/>
                <a:gd name="connsiteX3" fmla="*/ 812006 w 812006"/>
                <a:gd name="connsiteY3" fmla="*/ 213458 h 213458"/>
                <a:gd name="connsiteX0" fmla="*/ 0 w 812006"/>
                <a:gd name="connsiteY0" fmla="*/ 144460 h 213516"/>
                <a:gd name="connsiteX1" fmla="*/ 378619 w 812006"/>
                <a:gd name="connsiteY1" fmla="*/ 1585 h 213516"/>
                <a:gd name="connsiteX2" fmla="*/ 659607 w 812006"/>
                <a:gd name="connsiteY2" fmla="*/ 77785 h 213516"/>
                <a:gd name="connsiteX3" fmla="*/ 812006 w 812006"/>
                <a:gd name="connsiteY3" fmla="*/ 213516 h 213516"/>
                <a:gd name="connsiteX0" fmla="*/ 0 w 812006"/>
                <a:gd name="connsiteY0" fmla="*/ 144403 h 213459"/>
                <a:gd name="connsiteX1" fmla="*/ 335756 w 812006"/>
                <a:gd name="connsiteY1" fmla="*/ 1528 h 213459"/>
                <a:gd name="connsiteX2" fmla="*/ 659607 w 812006"/>
                <a:gd name="connsiteY2" fmla="*/ 77728 h 213459"/>
                <a:gd name="connsiteX3" fmla="*/ 812006 w 812006"/>
                <a:gd name="connsiteY3" fmla="*/ 213459 h 213459"/>
                <a:gd name="connsiteX0" fmla="*/ 0 w 812006"/>
                <a:gd name="connsiteY0" fmla="*/ 143121 h 212177"/>
                <a:gd name="connsiteX1" fmla="*/ 335756 w 812006"/>
                <a:gd name="connsiteY1" fmla="*/ 246 h 212177"/>
                <a:gd name="connsiteX2" fmla="*/ 659607 w 812006"/>
                <a:gd name="connsiteY2" fmla="*/ 76446 h 212177"/>
                <a:gd name="connsiteX3" fmla="*/ 812006 w 812006"/>
                <a:gd name="connsiteY3" fmla="*/ 212177 h 212177"/>
                <a:gd name="connsiteX0" fmla="*/ 0 w 812006"/>
                <a:gd name="connsiteY0" fmla="*/ 143121 h 212177"/>
                <a:gd name="connsiteX1" fmla="*/ 335756 w 812006"/>
                <a:gd name="connsiteY1" fmla="*/ 246 h 212177"/>
                <a:gd name="connsiteX2" fmla="*/ 659607 w 812006"/>
                <a:gd name="connsiteY2" fmla="*/ 76446 h 212177"/>
                <a:gd name="connsiteX3" fmla="*/ 812006 w 812006"/>
                <a:gd name="connsiteY3" fmla="*/ 212177 h 212177"/>
                <a:gd name="connsiteX0" fmla="*/ 0 w 1049067"/>
                <a:gd name="connsiteY0" fmla="*/ 152694 h 736452"/>
                <a:gd name="connsiteX1" fmla="*/ 335756 w 1049067"/>
                <a:gd name="connsiteY1" fmla="*/ 9819 h 736452"/>
                <a:gd name="connsiteX2" fmla="*/ 659607 w 1049067"/>
                <a:gd name="connsiteY2" fmla="*/ 86019 h 736452"/>
                <a:gd name="connsiteX3" fmla="*/ 1049067 w 1049067"/>
                <a:gd name="connsiteY3" fmla="*/ 736452 h 736452"/>
                <a:gd name="connsiteX0" fmla="*/ 0 w 1049067"/>
                <a:gd name="connsiteY0" fmla="*/ 144447 h 728205"/>
                <a:gd name="connsiteX1" fmla="*/ 335756 w 1049067"/>
                <a:gd name="connsiteY1" fmla="*/ 1572 h 728205"/>
                <a:gd name="connsiteX2" fmla="*/ 771553 w 1049067"/>
                <a:gd name="connsiteY2" fmla="*/ 226826 h 728205"/>
                <a:gd name="connsiteX3" fmla="*/ 1049067 w 1049067"/>
                <a:gd name="connsiteY3" fmla="*/ 728205 h 728205"/>
                <a:gd name="connsiteX0" fmla="*/ 0 w 1049067"/>
                <a:gd name="connsiteY0" fmla="*/ 144447 h 728205"/>
                <a:gd name="connsiteX1" fmla="*/ 335756 w 1049067"/>
                <a:gd name="connsiteY1" fmla="*/ 1572 h 728205"/>
                <a:gd name="connsiteX2" fmla="*/ 771553 w 1049067"/>
                <a:gd name="connsiteY2" fmla="*/ 226826 h 728205"/>
                <a:gd name="connsiteX3" fmla="*/ 1049067 w 1049067"/>
                <a:gd name="connsiteY3" fmla="*/ 728205 h 728205"/>
                <a:gd name="connsiteX0" fmla="*/ 0 w 1051701"/>
                <a:gd name="connsiteY0" fmla="*/ 144447 h 735191"/>
                <a:gd name="connsiteX1" fmla="*/ 335756 w 1051701"/>
                <a:gd name="connsiteY1" fmla="*/ 1572 h 735191"/>
                <a:gd name="connsiteX2" fmla="*/ 771553 w 1051701"/>
                <a:gd name="connsiteY2" fmla="*/ 226826 h 735191"/>
                <a:gd name="connsiteX3" fmla="*/ 1051701 w 1051701"/>
                <a:gd name="connsiteY3" fmla="*/ 735191 h 735191"/>
                <a:gd name="connsiteX0" fmla="*/ 0 w 1055652"/>
                <a:gd name="connsiteY0" fmla="*/ 144447 h 725875"/>
                <a:gd name="connsiteX1" fmla="*/ 335756 w 1055652"/>
                <a:gd name="connsiteY1" fmla="*/ 1572 h 725875"/>
                <a:gd name="connsiteX2" fmla="*/ 771553 w 1055652"/>
                <a:gd name="connsiteY2" fmla="*/ 226826 h 725875"/>
                <a:gd name="connsiteX3" fmla="*/ 1055652 w 1055652"/>
                <a:gd name="connsiteY3" fmla="*/ 725875 h 725875"/>
                <a:gd name="connsiteX0" fmla="*/ 0 w 1055652"/>
                <a:gd name="connsiteY0" fmla="*/ 144447 h 725875"/>
                <a:gd name="connsiteX1" fmla="*/ 335756 w 1055652"/>
                <a:gd name="connsiteY1" fmla="*/ 1572 h 725875"/>
                <a:gd name="connsiteX2" fmla="*/ 771553 w 1055652"/>
                <a:gd name="connsiteY2" fmla="*/ 226826 h 725875"/>
                <a:gd name="connsiteX3" fmla="*/ 1055652 w 1055652"/>
                <a:gd name="connsiteY3" fmla="*/ 725875 h 725875"/>
                <a:gd name="connsiteX0" fmla="*/ 0 w 1043799"/>
                <a:gd name="connsiteY0" fmla="*/ 144447 h 721218"/>
                <a:gd name="connsiteX1" fmla="*/ 335756 w 1043799"/>
                <a:gd name="connsiteY1" fmla="*/ 1572 h 721218"/>
                <a:gd name="connsiteX2" fmla="*/ 771553 w 1043799"/>
                <a:gd name="connsiteY2" fmla="*/ 226826 h 721218"/>
                <a:gd name="connsiteX3" fmla="*/ 1043799 w 1043799"/>
                <a:gd name="connsiteY3" fmla="*/ 721218 h 721218"/>
                <a:gd name="connsiteX0" fmla="*/ 0 w 1218961"/>
                <a:gd name="connsiteY0" fmla="*/ 311716 h 720801"/>
                <a:gd name="connsiteX1" fmla="*/ 510918 w 1218961"/>
                <a:gd name="connsiteY1" fmla="*/ 1155 h 720801"/>
                <a:gd name="connsiteX2" fmla="*/ 946715 w 1218961"/>
                <a:gd name="connsiteY2" fmla="*/ 226409 h 720801"/>
                <a:gd name="connsiteX3" fmla="*/ 1218961 w 1218961"/>
                <a:gd name="connsiteY3" fmla="*/ 720801 h 720801"/>
                <a:gd name="connsiteX0" fmla="*/ 0 w 1076724"/>
                <a:gd name="connsiteY0" fmla="*/ 311651 h 671827"/>
                <a:gd name="connsiteX1" fmla="*/ 510918 w 1076724"/>
                <a:gd name="connsiteY1" fmla="*/ 1090 h 671827"/>
                <a:gd name="connsiteX2" fmla="*/ 946715 w 1076724"/>
                <a:gd name="connsiteY2" fmla="*/ 226344 h 671827"/>
                <a:gd name="connsiteX3" fmla="*/ 1076724 w 1076724"/>
                <a:gd name="connsiteY3" fmla="*/ 671827 h 671827"/>
                <a:gd name="connsiteX0" fmla="*/ 0 w 1076724"/>
                <a:gd name="connsiteY0" fmla="*/ 85329 h 464456"/>
                <a:gd name="connsiteX1" fmla="*/ 381851 w 1076724"/>
                <a:gd name="connsiteY1" fmla="*/ 464142 h 464456"/>
                <a:gd name="connsiteX2" fmla="*/ 946715 w 1076724"/>
                <a:gd name="connsiteY2" fmla="*/ 22 h 464456"/>
                <a:gd name="connsiteX3" fmla="*/ 1076724 w 1076724"/>
                <a:gd name="connsiteY3" fmla="*/ 445505 h 464456"/>
                <a:gd name="connsiteX0" fmla="*/ 0 w 1076724"/>
                <a:gd name="connsiteY0" fmla="*/ 10360 h 442297"/>
                <a:gd name="connsiteX1" fmla="*/ 381851 w 1076724"/>
                <a:gd name="connsiteY1" fmla="*/ 389173 h 442297"/>
                <a:gd name="connsiteX2" fmla="*/ 788674 w 1076724"/>
                <a:gd name="connsiteY2" fmla="*/ 437425 h 442297"/>
                <a:gd name="connsiteX3" fmla="*/ 1076724 w 1076724"/>
                <a:gd name="connsiteY3" fmla="*/ 370536 h 442297"/>
                <a:gd name="connsiteX0" fmla="*/ 0 w 1076724"/>
                <a:gd name="connsiteY0" fmla="*/ 10360 h 442297"/>
                <a:gd name="connsiteX1" fmla="*/ 381851 w 1076724"/>
                <a:gd name="connsiteY1" fmla="*/ 389173 h 442297"/>
                <a:gd name="connsiteX2" fmla="*/ 788674 w 1076724"/>
                <a:gd name="connsiteY2" fmla="*/ 437425 h 442297"/>
                <a:gd name="connsiteX3" fmla="*/ 1076724 w 1076724"/>
                <a:gd name="connsiteY3" fmla="*/ 370536 h 442297"/>
                <a:gd name="connsiteX0" fmla="*/ 0 w 1076724"/>
                <a:gd name="connsiteY0" fmla="*/ 0 h 431937"/>
                <a:gd name="connsiteX1" fmla="*/ 381851 w 1076724"/>
                <a:gd name="connsiteY1" fmla="*/ 378813 h 431937"/>
                <a:gd name="connsiteX2" fmla="*/ 788674 w 1076724"/>
                <a:gd name="connsiteY2" fmla="*/ 427065 h 431937"/>
                <a:gd name="connsiteX3" fmla="*/ 1076724 w 1076724"/>
                <a:gd name="connsiteY3" fmla="*/ 360176 h 431937"/>
              </a:gdLst>
              <a:ahLst/>
              <a:cxnLst>
                <a:cxn ang="0">
                  <a:pos x="connsiteX0" y="connsiteY0"/>
                </a:cxn>
                <a:cxn ang="0">
                  <a:pos x="connsiteX1" y="connsiteY1"/>
                </a:cxn>
                <a:cxn ang="0">
                  <a:pos x="connsiteX2" y="connsiteY2"/>
                </a:cxn>
                <a:cxn ang="0">
                  <a:pos x="connsiteX3" y="connsiteY3"/>
                </a:cxn>
              </a:cxnLst>
              <a:rect l="l" t="t" r="r" b="b"/>
              <a:pathLst>
                <a:path w="1076724" h="431937">
                  <a:moveTo>
                    <a:pt x="0" y="0"/>
                  </a:moveTo>
                  <a:cubicBezTo>
                    <a:pt x="64241" y="75726"/>
                    <a:pt x="250405" y="307636"/>
                    <a:pt x="381851" y="378813"/>
                  </a:cubicBezTo>
                  <a:cubicBezTo>
                    <a:pt x="513297" y="449990"/>
                    <a:pt x="672862" y="430171"/>
                    <a:pt x="788674" y="427065"/>
                  </a:cubicBezTo>
                  <a:cubicBezTo>
                    <a:pt x="904486" y="423959"/>
                    <a:pt x="995702" y="397389"/>
                    <a:pt x="1076724" y="360176"/>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603785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68612" y="518654"/>
            <a:ext cx="3714115" cy="1202989"/>
          </a:xfrm>
        </p:spPr>
        <p:txBody>
          <a:bodyPr>
            <a:noAutofit/>
          </a:bodyPr>
          <a:lstStyle/>
          <a:p>
            <a:pPr eaLnBrk="1" hangingPunct="1"/>
            <a:r>
              <a:rPr lang="ru-RU" altLang="ru-RU" sz="2400" b="1" dirty="0" smtClean="0"/>
              <a:t>ОПЫТ ИЯФ</a:t>
            </a:r>
            <a:br>
              <a:rPr lang="ru-RU" altLang="ru-RU" sz="2400" b="1" dirty="0" smtClean="0"/>
            </a:br>
            <a:r>
              <a:rPr lang="ru-RU" altLang="ru-RU" sz="2400" dirty="0" smtClean="0"/>
              <a:t>Производство ускорительных  элементов и систем</a:t>
            </a:r>
          </a:p>
        </p:txBody>
      </p:sp>
      <p:pic>
        <p:nvPicPr>
          <p:cNvPr id="7" name="Picture 11" descr="DPP_227"/>
          <p:cNvPicPr>
            <a:picLocks noChangeAspect="1" noChangeArrowheads="1"/>
          </p:cNvPicPr>
          <p:nvPr/>
        </p:nvPicPr>
        <p:blipFill>
          <a:blip r:embed="rId3"/>
          <a:srcRect/>
          <a:stretch>
            <a:fillRect/>
          </a:stretch>
        </p:blipFill>
        <p:spPr bwMode="auto">
          <a:xfrm>
            <a:off x="4388764" y="0"/>
            <a:ext cx="2301816" cy="2456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5" descr="DPP_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723" y="1590954"/>
            <a:ext cx="2513807" cy="211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descr="MBW_kant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086" y="28100"/>
            <a:ext cx="2196444" cy="156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Рисунок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8763" y="3586387"/>
            <a:ext cx="2320499" cy="17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Рисунок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8763" y="2188778"/>
            <a:ext cx="1984960" cy="148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DPP_14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9262" y="3706568"/>
            <a:ext cx="2178268" cy="16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8619" y="1856968"/>
            <a:ext cx="4136572" cy="3323987"/>
          </a:xfrm>
          <a:prstGeom prst="rect">
            <a:avLst/>
          </a:prstGeom>
        </p:spPr>
        <p:txBody>
          <a:bodyPr wrap="square">
            <a:spAutoFit/>
          </a:bodyPr>
          <a:lstStyle/>
          <a:p>
            <a:r>
              <a:rPr lang="ru-RU" sz="1400" dirty="0" smtClean="0"/>
              <a:t>ИЯФ СО РАН</a:t>
            </a:r>
          </a:p>
          <a:p>
            <a:r>
              <a:rPr lang="ru-RU" sz="1400" dirty="0" smtClean="0"/>
              <a:t>Технологии производства, большой опыт создания</a:t>
            </a:r>
            <a:r>
              <a:rPr lang="en-US" sz="1400" dirty="0" smtClean="0"/>
              <a:t> </a:t>
            </a:r>
            <a:r>
              <a:rPr lang="ru-RU" sz="1400" dirty="0" smtClean="0"/>
              <a:t>укорительных элементов</a:t>
            </a:r>
            <a:r>
              <a:rPr lang="en-US" sz="1400" dirty="0" smtClean="0"/>
              <a:t>:</a:t>
            </a:r>
          </a:p>
          <a:p>
            <a:pPr marL="285750" indent="-285750">
              <a:buFont typeface="Arial" panose="020B0604020202020204" pitchFamily="34" charset="0"/>
              <a:buChar char="•"/>
            </a:pPr>
            <a:r>
              <a:rPr lang="ru-RU" sz="1400" dirty="0" smtClean="0"/>
              <a:t>Элементы магнитной системы (дипольные магниты, квадрупольные и </a:t>
            </a:r>
            <a:r>
              <a:rPr lang="ru-RU" sz="1400" dirty="0" err="1" smtClean="0"/>
              <a:t>секступольные</a:t>
            </a:r>
            <a:r>
              <a:rPr lang="ru-RU" sz="1400" dirty="0" smtClean="0"/>
              <a:t> линзы и др.)</a:t>
            </a:r>
          </a:p>
          <a:p>
            <a:pPr marL="285750" indent="-285750">
              <a:buFont typeface="Arial" panose="020B0604020202020204" pitchFamily="34" charset="0"/>
              <a:buChar char="•"/>
            </a:pPr>
            <a:r>
              <a:rPr lang="ru-RU" sz="1400" dirty="0" smtClean="0"/>
              <a:t>Устройства для генерации СИ (вигглеры и ондуляторы включая сверхпроводящие)</a:t>
            </a:r>
          </a:p>
          <a:p>
            <a:pPr marL="285750" indent="-285750">
              <a:buFont typeface="Arial" panose="020B0604020202020204" pitchFamily="34" charset="0"/>
              <a:buChar char="•"/>
            </a:pPr>
            <a:r>
              <a:rPr lang="ru-RU" sz="1400" dirty="0" smtClean="0"/>
              <a:t>Вакуумные и криогенные системы</a:t>
            </a:r>
          </a:p>
          <a:p>
            <a:pPr marL="285750" indent="-285750">
              <a:buFont typeface="Arial" panose="020B0604020202020204" pitchFamily="34" charset="0"/>
              <a:buChar char="•"/>
            </a:pPr>
            <a:r>
              <a:rPr lang="ru-RU" sz="1400" dirty="0" smtClean="0"/>
              <a:t>ВЧ генераторы, волноводы и резонаторы</a:t>
            </a:r>
          </a:p>
          <a:p>
            <a:pPr marL="285750" indent="-285750">
              <a:buFont typeface="Arial" panose="020B0604020202020204" pitchFamily="34" charset="0"/>
              <a:buChar char="•"/>
            </a:pPr>
            <a:r>
              <a:rPr lang="ru-RU" sz="1400" dirty="0" smtClean="0"/>
              <a:t>Электронные системы для диагностики и управления</a:t>
            </a:r>
          </a:p>
          <a:p>
            <a:r>
              <a:rPr lang="ru-RU" sz="1400" dirty="0" smtClean="0"/>
              <a:t>Опыт разработки, создания и запуска больших ускорительных систем и комплексов</a:t>
            </a:r>
            <a:endParaRPr lang="en-US" sz="1400" dirty="0" smtClean="0"/>
          </a:p>
          <a:p>
            <a:endParaRPr lang="en-US" sz="1400" dirty="0"/>
          </a:p>
        </p:txBody>
      </p:sp>
      <p:pic>
        <p:nvPicPr>
          <p:cNvPr id="13" name="Рисунок 12" descr="InsideHOMLoad.JPG"/>
          <p:cNvPicPr>
            <a:picLocks noChangeAspect="1"/>
          </p:cNvPicPr>
          <p:nvPr/>
        </p:nvPicPr>
        <p:blipFill>
          <a:blip r:embed="rId9" cstate="print"/>
          <a:stretch>
            <a:fillRect/>
          </a:stretch>
        </p:blipFill>
        <p:spPr>
          <a:xfrm>
            <a:off x="6651470" y="5180955"/>
            <a:ext cx="2236060" cy="1677045"/>
          </a:xfrm>
          <a:prstGeom prst="rect">
            <a:avLst/>
          </a:prstGeom>
        </p:spPr>
      </p:pic>
      <p:pic>
        <p:nvPicPr>
          <p:cNvPr id="14" name="Picture 2" descr="C:\Мои документы\Projects\CAMD 11pole SCW\FDR\Figures\Вид криостата LSU-MPW\IMG38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0833" y="5180955"/>
            <a:ext cx="2235074" cy="16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vacuumKEKB_6"/>
          <p:cNvPicPr>
            <a:picLocks noChangeAspect="1" noChangeArrowheads="1"/>
          </p:cNvPicPr>
          <p:nvPr/>
        </p:nvPicPr>
        <p:blipFill>
          <a:blip r:embed="rId11" cstate="print">
            <a:lum contrast="12000"/>
            <a:extLst>
              <a:ext uri="{28A0092B-C50C-407E-A947-70E740481C1C}">
                <a14:useLocalDpi xmlns:a14="http://schemas.microsoft.com/office/drawing/2010/main" val="0"/>
              </a:ext>
            </a:extLst>
          </a:blip>
          <a:srcRect/>
          <a:stretch>
            <a:fillRect/>
          </a:stretch>
        </p:blipFill>
        <p:spPr bwMode="auto">
          <a:xfrm>
            <a:off x="4415907" y="5180955"/>
            <a:ext cx="2235563" cy="16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hu256_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180955"/>
            <a:ext cx="2474365" cy="16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2329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1360" y="202257"/>
            <a:ext cx="3758688" cy="653545"/>
          </a:xfrm>
        </p:spPr>
        <p:txBody>
          <a:bodyPr>
            <a:normAutofit fontScale="90000"/>
          </a:bodyPr>
          <a:lstStyle/>
          <a:p>
            <a:r>
              <a:rPr lang="ru-RU" dirty="0" smtClean="0"/>
              <a:t>Единая национальная стратегия создания сети источников СИ</a:t>
            </a:r>
            <a:endParaRPr lang="ru-RU" dirty="0"/>
          </a:p>
        </p:txBody>
      </p:sp>
      <p:sp>
        <p:nvSpPr>
          <p:cNvPr id="3" name="Объект 2"/>
          <p:cNvSpPr>
            <a:spLocks noGrp="1"/>
          </p:cNvSpPr>
          <p:nvPr>
            <p:ph idx="1"/>
          </p:nvPr>
        </p:nvSpPr>
        <p:spPr>
          <a:xfrm>
            <a:off x="203235" y="1901546"/>
            <a:ext cx="8778923" cy="4410242"/>
          </a:xfrm>
        </p:spPr>
        <p:txBody>
          <a:bodyPr>
            <a:normAutofit fontScale="92500" lnSpcReduction="10000"/>
          </a:bodyPr>
          <a:lstStyle/>
          <a:p>
            <a:pPr marL="342900" indent="-342900">
              <a:buFont typeface="+mj-lt"/>
              <a:buAutoNum type="arabicPeriod"/>
            </a:pPr>
            <a:r>
              <a:rPr lang="ru-RU" dirty="0" smtClean="0">
                <a:latin typeface="+mj-lt"/>
              </a:rPr>
              <a:t>СКИФ (3 ГэВ, 4</a:t>
            </a:r>
            <a:r>
              <a:rPr lang="en-US" dirty="0" smtClean="0">
                <a:latin typeface="+mj-lt"/>
              </a:rPr>
              <a:t>8</a:t>
            </a:r>
            <a:r>
              <a:rPr lang="ru-RU" dirty="0" smtClean="0">
                <a:latin typeface="+mj-lt"/>
              </a:rPr>
              <a:t>0 м)</a:t>
            </a:r>
          </a:p>
          <a:p>
            <a:pPr marL="342900" indent="-342900">
              <a:buFont typeface="+mj-lt"/>
              <a:buAutoNum type="arabicPeriod"/>
            </a:pPr>
            <a:r>
              <a:rPr lang="en-US" sz="1500" dirty="0">
                <a:latin typeface="+mj-lt"/>
              </a:rPr>
              <a:t>USSR-4 </a:t>
            </a:r>
            <a:r>
              <a:rPr lang="ru-RU" sz="1500" dirty="0">
                <a:latin typeface="+mj-lt"/>
              </a:rPr>
              <a:t>(Курчатовский институт</a:t>
            </a:r>
            <a:r>
              <a:rPr lang="en-US" sz="1500" dirty="0">
                <a:latin typeface="+mj-lt"/>
              </a:rPr>
              <a:t>,</a:t>
            </a:r>
            <a:r>
              <a:rPr lang="ru-RU" sz="1500" dirty="0">
                <a:latin typeface="+mj-lt"/>
              </a:rPr>
              <a:t> 6 ГэВ</a:t>
            </a:r>
            <a:r>
              <a:rPr lang="en-US" sz="1500" dirty="0">
                <a:latin typeface="+mj-lt"/>
              </a:rPr>
              <a:t>,</a:t>
            </a:r>
            <a:r>
              <a:rPr lang="ru-RU" sz="1500" dirty="0">
                <a:latin typeface="+mj-lt"/>
              </a:rPr>
              <a:t> 1.3</a:t>
            </a:r>
            <a:r>
              <a:rPr lang="en-US" sz="1500" dirty="0">
                <a:latin typeface="+mj-lt"/>
              </a:rPr>
              <a:t> – 1.5</a:t>
            </a:r>
            <a:r>
              <a:rPr lang="ru-RU" sz="1500" dirty="0">
                <a:latin typeface="+mj-lt"/>
              </a:rPr>
              <a:t> км)</a:t>
            </a:r>
          </a:p>
          <a:p>
            <a:pPr marL="342900" indent="-342900">
              <a:buFont typeface="+mj-lt"/>
              <a:buAutoNum type="arabicPeriod"/>
            </a:pPr>
            <a:r>
              <a:rPr lang="ru-RU" sz="1500" dirty="0">
                <a:latin typeface="+mj-lt"/>
              </a:rPr>
              <a:t>Дальневосточный источник фотонов </a:t>
            </a:r>
            <a:r>
              <a:rPr lang="en-US" sz="1500" dirty="0">
                <a:latin typeface="+mj-lt"/>
              </a:rPr>
              <a:t>(</a:t>
            </a:r>
            <a:r>
              <a:rPr lang="ru-RU" sz="1500" dirty="0">
                <a:latin typeface="+mj-lt"/>
              </a:rPr>
              <a:t>Владивосток, остров Русский, ДВФУ) (источник мягкого рентгеновского излучения (1.5 ГэВ, 200 м) или ???)</a:t>
            </a:r>
          </a:p>
          <a:p>
            <a:pPr marL="0" indent="0">
              <a:buNone/>
            </a:pPr>
            <a:endParaRPr lang="en-US" sz="1500" dirty="0">
              <a:latin typeface="+mj-lt"/>
            </a:endParaRPr>
          </a:p>
          <a:p>
            <a:r>
              <a:rPr lang="ru-RU" sz="1350" dirty="0"/>
              <a:t>Разработка оптимальной и </a:t>
            </a:r>
            <a:r>
              <a:rPr lang="ru-RU" sz="1350" dirty="0" err="1"/>
              <a:t>ма</a:t>
            </a:r>
            <a:r>
              <a:rPr lang="en-US" sz="1350" dirty="0"/>
              <a:t>c</a:t>
            </a:r>
            <a:r>
              <a:rPr lang="ru-RU" sz="1350" dirty="0" err="1"/>
              <a:t>штабируемой</a:t>
            </a:r>
            <a:r>
              <a:rPr lang="ru-RU" sz="1350" dirty="0"/>
              <a:t> магнитной структуры (ячейки)</a:t>
            </a:r>
          </a:p>
          <a:p>
            <a:r>
              <a:rPr lang="ru-RU" sz="1350" dirty="0"/>
              <a:t>Унификация основных магнитных элементов (квадрупольных и </a:t>
            </a:r>
            <a:r>
              <a:rPr lang="ru-RU" sz="1350" dirty="0" err="1"/>
              <a:t>секступольных</a:t>
            </a:r>
            <a:r>
              <a:rPr lang="ru-RU" sz="1350" dirty="0"/>
              <a:t> линз, корректоров)</a:t>
            </a:r>
          </a:p>
          <a:p>
            <a:r>
              <a:rPr lang="ru-RU" sz="1350" dirty="0"/>
              <a:t>Единый подход для конструирования и производства отличающихся элементов (дипольные магниты, дипольные вакуумные камеры, </a:t>
            </a:r>
            <a:r>
              <a:rPr lang="ru-RU" sz="1350" dirty="0" err="1"/>
              <a:t>гирдеры</a:t>
            </a:r>
            <a:r>
              <a:rPr lang="ru-RU" sz="1350" dirty="0"/>
              <a:t>)</a:t>
            </a:r>
          </a:p>
          <a:p>
            <a:r>
              <a:rPr lang="ru-RU" sz="1350" dirty="0"/>
              <a:t>Единообразие ключевых систем (ВЧ, система питания, диагностика и управление, вакуумная система, устройства генерации СИ, каналы вывода СИ и др.)</a:t>
            </a:r>
          </a:p>
          <a:p>
            <a:r>
              <a:rPr lang="ru-RU" sz="1350" dirty="0"/>
              <a:t>Отработка ключевых технологий проектирования и производства на изделиях для новосибирского источника СИ, </a:t>
            </a:r>
            <a:r>
              <a:rPr lang="ru-RU" sz="1350" dirty="0" err="1"/>
              <a:t>прототипирование</a:t>
            </a:r>
            <a:r>
              <a:rPr lang="ru-RU" sz="1350" dirty="0"/>
              <a:t> ключевых элементов</a:t>
            </a:r>
          </a:p>
          <a:p>
            <a:r>
              <a:rPr lang="ru-RU" sz="1350" dirty="0"/>
              <a:t>Формирование совместной команды разработчиков из ИЯФ и Курчатовского института </a:t>
            </a:r>
          </a:p>
          <a:p>
            <a:endParaRPr lang="en-US" sz="1500" dirty="0">
              <a:latin typeface="+mj-lt"/>
            </a:endParaRPr>
          </a:p>
          <a:p>
            <a:pPr marL="0" indent="0">
              <a:buNone/>
            </a:pPr>
            <a:r>
              <a:rPr lang="ru-RU" sz="1500" dirty="0">
                <a:latin typeface="+mj-lt"/>
              </a:rPr>
              <a:t>СКИФ может быть пилотным проектом для отработки критических технологий при реализации других проектов</a:t>
            </a:r>
          </a:p>
        </p:txBody>
      </p:sp>
      <p:sp>
        <p:nvSpPr>
          <p:cNvPr id="4" name="Нижний колонтитул 3"/>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5" name="Номер слайда 4"/>
          <p:cNvSpPr>
            <a:spLocks noGrp="1"/>
          </p:cNvSpPr>
          <p:nvPr>
            <p:ph type="sldNum" sz="quarter" idx="12"/>
          </p:nvPr>
        </p:nvSpPr>
        <p:spPr/>
        <p:txBody>
          <a:bodyPr/>
          <a:lstStyle/>
          <a:p>
            <a:fld id="{B4F3423E-BE94-4D8F-8D15-F213DF845BA4}" type="slidenum">
              <a:rPr lang="ru-RU" smtClean="0"/>
              <a:t>8</a:t>
            </a:fld>
            <a:endParaRPr lang="ru-RU"/>
          </a:p>
        </p:txBody>
      </p:sp>
    </p:spTree>
    <p:extLst>
      <p:ext uri="{BB962C8B-B14F-4D97-AF65-F5344CB8AC3E}">
        <p14:creationId xmlns:p14="http://schemas.microsoft.com/office/powerpoint/2010/main" val="1108251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043" y="917014"/>
            <a:ext cx="7308839" cy="994172"/>
          </a:xfrm>
        </p:spPr>
        <p:txBody>
          <a:bodyPr>
            <a:normAutofit fontScale="90000"/>
          </a:bodyPr>
          <a:lstStyle/>
          <a:p>
            <a:pPr algn="r"/>
            <a:r>
              <a:rPr lang="ru-RU" dirty="0" smtClean="0"/>
              <a:t>Президентский совет по науке и образованию, ИЯФ СО РАН, Новосибирск, 8.02.2018 </a:t>
            </a:r>
            <a:endParaRPr lang="ru-RU" dirty="0"/>
          </a:p>
        </p:txBody>
      </p:sp>
      <p:pic>
        <p:nvPicPr>
          <p:cNvPr id="4" name="Picture 4" descr="3LJRHU1ON1gIYGsvb9LnDUuTtSGxRTd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0528" y="1989081"/>
            <a:ext cx="5870864" cy="3621605"/>
          </a:xfrm>
          <a:prstGeom prst="rect">
            <a:avLst/>
          </a:prstGeom>
          <a:noFill/>
          <a:extLst>
            <a:ext uri="{909E8E84-426E-40DD-AFC4-6F175D3DCCD1}">
              <a14:hiddenFill xmlns:a14="http://schemas.microsoft.com/office/drawing/2010/main">
                <a:solidFill>
                  <a:srgbClr val="FFFFFF"/>
                </a:solidFill>
              </a14:hiddenFill>
            </a:ext>
          </a:extLst>
        </p:spPr>
      </p:pic>
      <p:sp>
        <p:nvSpPr>
          <p:cNvPr id="3" name="Нижний колонтитул 2"/>
          <p:cNvSpPr>
            <a:spLocks noGrp="1"/>
          </p:cNvSpPr>
          <p:nvPr>
            <p:ph type="ftr" sz="quarter" idx="11"/>
          </p:nvPr>
        </p:nvSpPr>
        <p:spPr/>
        <p:txBody>
          <a:bodyPr/>
          <a:lstStyle/>
          <a:p>
            <a:r>
              <a:rPr lang="ru-RU" smtClean="0"/>
              <a:t>Межинститутский семинар, ИАиЭ СО РАН, 1.2.2019</a:t>
            </a:r>
            <a:endParaRPr lang="ru-RU" dirty="0"/>
          </a:p>
        </p:txBody>
      </p:sp>
      <p:sp>
        <p:nvSpPr>
          <p:cNvPr id="8" name="Номер слайда 7"/>
          <p:cNvSpPr>
            <a:spLocks noGrp="1"/>
          </p:cNvSpPr>
          <p:nvPr>
            <p:ph type="sldNum" sz="quarter" idx="12"/>
          </p:nvPr>
        </p:nvSpPr>
        <p:spPr/>
        <p:txBody>
          <a:bodyPr/>
          <a:lstStyle/>
          <a:p>
            <a:fld id="{B4F3423E-BE94-4D8F-8D15-F213DF845BA4}" type="slidenum">
              <a:rPr lang="ru-RU" smtClean="0"/>
              <a:t>9</a:t>
            </a:fld>
            <a:endParaRPr lang="ru-RU"/>
          </a:p>
        </p:txBody>
      </p:sp>
      <p:sp>
        <p:nvSpPr>
          <p:cNvPr id="6" name="Прямоугольник 5"/>
          <p:cNvSpPr/>
          <p:nvPr/>
        </p:nvSpPr>
        <p:spPr>
          <a:xfrm>
            <a:off x="5927343" y="3645712"/>
            <a:ext cx="3124310" cy="923330"/>
          </a:xfrm>
          <a:prstGeom prst="rect">
            <a:avLst/>
          </a:prstGeom>
        </p:spPr>
        <p:txBody>
          <a:bodyPr wrap="square">
            <a:spAutoFit/>
          </a:bodyPr>
          <a:lstStyle/>
          <a:p>
            <a:r>
              <a:rPr lang="ru-RU" sz="1350" dirty="0" err="1">
                <a:solidFill>
                  <a:srgbClr val="020C22"/>
                </a:solidFill>
                <a:latin typeface="ITCFranklinGothicW10-Md 862390"/>
              </a:rPr>
              <a:t>Президенский</a:t>
            </a:r>
            <a:r>
              <a:rPr lang="ru-RU" sz="1350" dirty="0">
                <a:solidFill>
                  <a:srgbClr val="020C22"/>
                </a:solidFill>
                <a:latin typeface="ITCFranklinGothicW10-Md 862390"/>
              </a:rPr>
              <a:t> указ о </a:t>
            </a:r>
            <a:r>
              <a:rPr lang="ru-RU" sz="1350" dirty="0" err="1">
                <a:solidFill>
                  <a:srgbClr val="020C22"/>
                </a:solidFill>
                <a:latin typeface="ITCFranklinGothicW10-Md 862390"/>
              </a:rPr>
              <a:t>национальныз</a:t>
            </a:r>
            <a:r>
              <a:rPr lang="ru-RU" sz="1350" dirty="0">
                <a:solidFill>
                  <a:srgbClr val="020C22"/>
                </a:solidFill>
                <a:latin typeface="ITCFranklinGothicW10-Md 862390"/>
              </a:rPr>
              <a:t> целях и стратегических задачах Российской федерации до 2024 г. </a:t>
            </a:r>
          </a:p>
          <a:p>
            <a:r>
              <a:rPr lang="ru-RU" sz="1350" dirty="0">
                <a:solidFill>
                  <a:srgbClr val="020C22"/>
                </a:solidFill>
                <a:latin typeface="ITCFranklinGothicW10-Md 862390"/>
              </a:rPr>
              <a:t>№</a:t>
            </a:r>
            <a:r>
              <a:rPr lang="en-US" sz="1350" dirty="0">
                <a:solidFill>
                  <a:srgbClr val="020C22"/>
                </a:solidFill>
                <a:latin typeface="ITCFranklinGothicW10-Md 862390"/>
              </a:rPr>
              <a:t> 204</a:t>
            </a:r>
            <a:r>
              <a:rPr lang="ru-RU" sz="1350" dirty="0">
                <a:solidFill>
                  <a:srgbClr val="020C22"/>
                </a:solidFill>
                <a:latin typeface="ITCFranklinGothicW10-Md 862390"/>
              </a:rPr>
              <a:t> от 7.05.</a:t>
            </a:r>
            <a:r>
              <a:rPr lang="en-US" sz="1350" dirty="0">
                <a:solidFill>
                  <a:srgbClr val="020C22"/>
                </a:solidFill>
                <a:latin typeface="ITCFranklinGothicW10-Md 862390"/>
              </a:rPr>
              <a:t>2018</a:t>
            </a:r>
          </a:p>
        </p:txBody>
      </p:sp>
      <p:sp>
        <p:nvSpPr>
          <p:cNvPr id="7" name="Прямоугольник 6"/>
          <p:cNvSpPr/>
          <p:nvPr/>
        </p:nvSpPr>
        <p:spPr>
          <a:xfrm>
            <a:off x="5927342" y="2113920"/>
            <a:ext cx="3170540" cy="1131079"/>
          </a:xfrm>
          <a:prstGeom prst="rect">
            <a:avLst/>
          </a:prstGeom>
        </p:spPr>
        <p:txBody>
          <a:bodyPr wrap="square">
            <a:spAutoFit/>
          </a:bodyPr>
          <a:lstStyle/>
          <a:p>
            <a:r>
              <a:rPr lang="ru-RU" sz="1350" dirty="0">
                <a:solidFill>
                  <a:srgbClr val="020C22"/>
                </a:solidFill>
                <a:latin typeface="ITCFranklinGothicW10-Md 862390"/>
              </a:rPr>
              <a:t>Поручения президента по результатам Президентского совета по науке и образованию и встречи с представителями СО РАН от 18.04.2018</a:t>
            </a:r>
          </a:p>
        </p:txBody>
      </p:sp>
    </p:spTree>
    <p:extLst>
      <p:ext uri="{BB962C8B-B14F-4D97-AF65-F5344CB8AC3E}">
        <p14:creationId xmlns:p14="http://schemas.microsoft.com/office/powerpoint/2010/main" val="228640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4"/>
                                        </p:tgtEl>
                                      </p:cBhvr>
                                      <p:by x="50000" y="50000"/>
                                    </p:animScale>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3509</TotalTime>
  <Words>1917</Words>
  <Application>Microsoft Office PowerPoint</Application>
  <PresentationFormat>Экран (4:3)</PresentationFormat>
  <Paragraphs>506</Paragraphs>
  <Slides>35</Slides>
  <Notes>5</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35</vt:i4>
      </vt:variant>
    </vt:vector>
  </HeadingPairs>
  <TitlesOfParts>
    <vt:vector size="47" baseType="lpstr">
      <vt:lpstr>宋体</vt:lpstr>
      <vt:lpstr>Arial</vt:lpstr>
      <vt:lpstr>Calibri</vt:lpstr>
      <vt:lpstr>Cambria Math</vt:lpstr>
      <vt:lpstr>Comic Sans MS</vt:lpstr>
      <vt:lpstr>ITCFranklinGothicW10-Md 862390</vt:lpstr>
      <vt:lpstr>Lucida Console</vt:lpstr>
      <vt:lpstr>Symbol</vt:lpstr>
      <vt:lpstr>Times New Roman</vt:lpstr>
      <vt:lpstr>Тема Office</vt:lpstr>
      <vt:lpstr>Equation</vt:lpstr>
      <vt:lpstr>Документ</vt:lpstr>
      <vt:lpstr>Академгородок 2.0: Проект источника синхротронного излучения для ННЦ</vt:lpstr>
      <vt:lpstr>Authors</vt:lpstr>
      <vt:lpstr>Популярность методик с использованием СИ в мире </vt:lpstr>
      <vt:lpstr>Применения СИ</vt:lpstr>
      <vt:lpstr>Источники СИ в мире и в России</vt:lpstr>
      <vt:lpstr>Источник СИ в Новосибирске</vt:lpstr>
      <vt:lpstr>ОПЫТ ИЯФ Производство ускорительных  элементов и систем</vt:lpstr>
      <vt:lpstr>Единая национальная стратегия создания сети источников СИ</vt:lpstr>
      <vt:lpstr>Президентский совет по науке и образованию, ИЯФ СО РАН, Новосибирск, 8.02.2018 </vt:lpstr>
      <vt:lpstr> Форум ТЕХНОПРОМ, Новосибирск, 28.08.2018</vt:lpstr>
      <vt:lpstr>Light sources (energy-emittance plot)</vt:lpstr>
      <vt:lpstr>Эмиттанс пучка</vt:lpstr>
      <vt:lpstr>Равновесный эмиттанс электронных пучков</vt:lpstr>
      <vt:lpstr>Фотонный эмиттанс</vt:lpstr>
      <vt:lpstr>Яркость источников СИ</vt:lpstr>
      <vt:lpstr>Яркость источников СИ</vt:lpstr>
      <vt:lpstr>Light sources (energy-emittance plot)</vt:lpstr>
      <vt:lpstr>Light sources  (emittance-circumference plot)</vt:lpstr>
      <vt:lpstr>Масштабы машин и спектры СИ</vt:lpstr>
      <vt:lpstr>General layout of the SKIF Light Source</vt:lpstr>
      <vt:lpstr>Магнитная структура СКИФ (консервативный вариант)</vt:lpstr>
      <vt:lpstr>Динамическая апертура и энергетический акцептанс</vt:lpstr>
      <vt:lpstr>Magnetic elements of the main ring</vt:lpstr>
      <vt:lpstr>Магнитная структура СКИФ (низкоэмиттансный вариант)</vt:lpstr>
      <vt:lpstr>Презентация PowerPoint</vt:lpstr>
      <vt:lpstr>ВЧ система 180 МГц</vt:lpstr>
      <vt:lpstr>Бустерный синхротрон на полную энергию </vt:lpstr>
      <vt:lpstr>Устройства генерации излучения</vt:lpstr>
      <vt:lpstr>Система управления</vt:lpstr>
      <vt:lpstr>Аппаратные средства и программные платформы</vt:lpstr>
      <vt:lpstr>Выбор места строительства</vt:lpstr>
      <vt:lpstr>Здание центра, эскизный проект</vt:lpstr>
      <vt:lpstr>Презентация PowerPoint</vt:lpstr>
      <vt:lpstr>Phase-1 beamlines</vt:lpstr>
      <vt:lpstr>Презентация PowerPoint</vt:lpstr>
    </vt:vector>
  </TitlesOfParts>
  <Company>BINP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BINP User</dc:creator>
  <cp:lastModifiedBy>BINP User</cp:lastModifiedBy>
  <cp:revision>126</cp:revision>
  <dcterms:created xsi:type="dcterms:W3CDTF">2018-06-21T07:27:32Z</dcterms:created>
  <dcterms:modified xsi:type="dcterms:W3CDTF">2019-02-01T02:15:58Z</dcterms:modified>
</cp:coreProperties>
</file>